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22_4D07D2F7.xml" ContentType="application/vnd.ms-powerpoint.comments+xml"/>
  <Override PartName="/ppt/comments/modernComment_10E_1ED3F4FD.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8"/>
  </p:notesMasterIdLst>
  <p:sldIdLst>
    <p:sldId id="496" r:id="rId2"/>
    <p:sldId id="259" r:id="rId3"/>
    <p:sldId id="497" r:id="rId4"/>
    <p:sldId id="287" r:id="rId5"/>
    <p:sldId id="280" r:id="rId6"/>
    <p:sldId id="499" r:id="rId7"/>
    <p:sldId id="283" r:id="rId8"/>
    <p:sldId id="290" r:id="rId9"/>
    <p:sldId id="500" r:id="rId10"/>
    <p:sldId id="270" r:id="rId11"/>
    <p:sldId id="526" r:id="rId12"/>
    <p:sldId id="527" r:id="rId13"/>
    <p:sldId id="528" r:id="rId14"/>
    <p:sldId id="529" r:id="rId15"/>
    <p:sldId id="530" r:id="rId16"/>
    <p:sldId id="531" r:id="rId17"/>
    <p:sldId id="532" r:id="rId18"/>
    <p:sldId id="534" r:id="rId19"/>
    <p:sldId id="533" r:id="rId20"/>
    <p:sldId id="495" r:id="rId21"/>
    <p:sldId id="518" r:id="rId22"/>
    <p:sldId id="510" r:id="rId23"/>
    <p:sldId id="519" r:id="rId24"/>
    <p:sldId id="520" r:id="rId25"/>
    <p:sldId id="523" r:id="rId26"/>
    <p:sldId id="524" r:id="rId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F6EF49-6AEC-61FC-27DF-F55311F3C880}" name="윤태수" initials="윤" userId="윤태수"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00CC"/>
    <a:srgbClr val="FFFF00"/>
    <a:srgbClr val="F58536"/>
    <a:srgbClr val="CCCCCC"/>
    <a:srgbClr val="7EE146"/>
    <a:srgbClr val="E43439"/>
    <a:srgbClr val="233F67"/>
    <a:srgbClr val="1C3259"/>
    <a:srgbClr val="B9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5" d="100"/>
          <a:sy n="85" d="100"/>
        </p:scale>
        <p:origin x="49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omments/modernComment_10E_1ED3F4FD.xml><?xml version="1.0" encoding="utf-8"?>
<p188:cmLst xmlns:a="http://schemas.openxmlformats.org/drawingml/2006/main" xmlns:r="http://schemas.openxmlformats.org/officeDocument/2006/relationships" xmlns:p188="http://schemas.microsoft.com/office/powerpoint/2018/8/main">
  <p188:cm id="{B0D22B9C-155A-4848-B193-55FC0C62D2CA}" authorId="{1EF6EF49-6AEC-61FC-27DF-F55311F3C880}" created="2022-03-24T13:41:39.226">
    <pc:sldMkLst xmlns:pc="http://schemas.microsoft.com/office/powerpoint/2013/main/command">
      <pc:docMk/>
      <pc:sldMk cId="517207293" sldId="270"/>
    </pc:sldMkLst>
    <p188:txBody>
      <a:bodyPr/>
      <a:lstStyle/>
      <a:p>
        <a:r>
          <a:rPr lang="ko-KR" altLang="en-US"/>
          <a:t>ppt에 보여줄 것
hybrid cloud를 사용할 것이고 토폴로지를 활용한 망구축 시각화
로드밸런싱을 사용하여 라운드로빈이 되는 모습을 시각화 (Web 1, 2)
Auto Scaling을 사용해서 서버가 다운되도 복구되는 모습을 확인.
Cloudwatch를 통한 모니터링 시각화 (여기서 추가적으로 SNS알림 같은 기능을 더해줘도 된다.)
5. RDS의 백업본을 s3 버킷을 이용해서 백업본을 만들 수 도 있다.
6. CloudFormation을 활용해서 Easy make시각화 : 다른리전에 백업 서버를 하나 구축줘도 되고~
7. AMI를 사용한 Instance backup ( snapshot )
+
8. VPN, Direct Connect를 통해 접근 가능한 것을 확인.
9. IAM에서 관리 권한을 가진 그룹 및 계정을 생성해서 배포
</a:t>
        </a:r>
      </a:p>
    </p188:txBody>
  </p188:cm>
</p188:cmLst>
</file>

<file path=ppt/comments/modernComment_122_4D07D2F7.xml><?xml version="1.0" encoding="utf-8"?>
<p188:cmLst xmlns:a="http://schemas.openxmlformats.org/drawingml/2006/main" xmlns:r="http://schemas.openxmlformats.org/officeDocument/2006/relationships" xmlns:p188="http://schemas.microsoft.com/office/powerpoint/2018/8/main">
  <p188:cm id="{CA0D9A1E-50AD-4916-B02A-6EF39AF21968}" authorId="{1EF6EF49-6AEC-61FC-27DF-F55311F3C880}" created="2022-03-27T08:50:57.065">
    <pc:sldMkLst xmlns:pc="http://schemas.microsoft.com/office/powerpoint/2013/main/command">
      <pc:docMk/>
      <pc:sldMk cId="1292358391" sldId="290"/>
    </pc:sldMkLst>
    <p188:txBody>
      <a:bodyPr/>
      <a:lstStyle/>
      <a:p>
        <a:r>
          <a:rPr lang="ko-KR" altLang="en-US"/>
          <a:t>여기에 카카오톡으로 상담같은 재치있는 장면을 추가하여 현실성을 부여하자.
이미 남이 사용한 이상 획기적이진 않지만 어차피 면접을 보는 입장에서 총알 하나라도 더 있다면 좋기 때문에 추가하자.
카카오톡으로 미팅내용박아두기.
상담-&gt;D-day선정 및 클라우드 기술선택-&gt;요청사항 정리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22A52-7EE9-42F1-AE37-605860700E2B}" type="datetimeFigureOut">
              <a:rPr lang="ko-KR" altLang="en-US" smtClean="0"/>
              <a:t>2022-04-05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E7A6FC-15AE-4F20-A53A-0AE7881005B6}" type="slidenum">
              <a:rPr lang="ko-KR" altLang="en-US" smtClean="0"/>
              <a:t>‹#›</a:t>
            </a:fld>
            <a:endParaRPr lang="ko-KR" altLang="en-US"/>
          </a:p>
        </p:txBody>
      </p:sp>
    </p:spTree>
    <p:extLst>
      <p:ext uri="{BB962C8B-B14F-4D97-AF65-F5344CB8AC3E}">
        <p14:creationId xmlns:p14="http://schemas.microsoft.com/office/powerpoint/2010/main" val="42648204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맑은 고딕" panose="020B0503020000020004" pitchFamily="50" charset="-127"/>
            </a:endParaRPr>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lstStyle>
            <a:lvl1pPr algn="l">
              <a:lnSpc>
                <a:spcPct val="100000"/>
              </a:lnSpc>
              <a:defRPr sz="4800" cap="none"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04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506598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6524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8390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1745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0658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0281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32497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8733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95231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4/5/2022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08549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맑은 고딕" panose="020B0503020000020004" pitchFamily="50" charset="-127"/>
            </a:endParaRPr>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맑은 고딕" panose="020B0503020000020004" pitchFamily="50" charset="-127"/>
            </a:endParaRPr>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lIns="109728" tIns="109728" rIns="109728" bIns="91440" anchor="ctr"/>
          <a:lstStyle>
            <a:lvl1pPr algn="r">
              <a:defRPr sz="1050">
                <a:solidFill>
                  <a:schemeClr val="tx1"/>
                </a:solidFill>
                <a:latin typeface="맑은 고딕" panose="020B0503020000020004" pitchFamily="50" charset="-127"/>
              </a:defRPr>
            </a:lvl1pPr>
          </a:lstStyle>
          <a:p>
            <a:fld id="{3CADBD16-5BFB-4D9F-9646-C75D1B53BBB6}" type="datetimeFigureOut">
              <a:rPr lang="en-US" smtClean="0"/>
              <a:pPr/>
              <a:t>4/5/2022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lIns="109728" tIns="109728" rIns="109728" bIns="91440" anchor="ctr"/>
          <a:lstStyle>
            <a:lvl1pPr algn="l">
              <a:defRPr sz="1050">
                <a:solidFill>
                  <a:schemeClr val="tx1"/>
                </a:solidFill>
                <a:latin typeface="맑은 고딕" panose="020B0503020000020004" pitchFamily="50" charset="-127"/>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lIns="109728" tIns="109728" rIns="109728" bIns="91440" anchor="ctr"/>
          <a:lstStyle>
            <a:lvl1pPr algn="r">
              <a:defRPr sz="1050">
                <a:solidFill>
                  <a:schemeClr val="tx1"/>
                </a:solidFill>
                <a:latin typeface="맑은 고딕" panose="020B0503020000020004" pitchFamily="50" charset="-127"/>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545294823"/>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10000"/>
        </a:lnSpc>
        <a:spcBef>
          <a:spcPct val="0"/>
        </a:spcBef>
        <a:buNone/>
        <a:defRPr sz="4000" b="1" kern="1200" spc="70">
          <a:solidFill>
            <a:schemeClr val="tx1"/>
          </a:solidFill>
          <a:latin typeface="맑은 고딕" panose="020B0503020000020004" pitchFamily="50" charset="-127"/>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50">
          <a:solidFill>
            <a:schemeClr val="tx1"/>
          </a:solidFill>
          <a:latin typeface="맑은 고딕" panose="020B0503020000020004" pitchFamily="50" charset="-127"/>
          <a:ea typeface="+mn-ea"/>
          <a:cs typeface="+mn-cs"/>
        </a:defRPr>
      </a:lvl1pPr>
      <a:lvl2pPr marL="228600" indent="0" algn="l" defTabSz="914400" rtl="0" eaLnBrk="1" latinLnBrk="0" hangingPunct="1">
        <a:lnSpc>
          <a:spcPct val="120000"/>
        </a:lnSpc>
        <a:spcBef>
          <a:spcPts val="500"/>
        </a:spcBef>
        <a:buFontTx/>
        <a:buNone/>
        <a:defRPr sz="1800" i="0" kern="1200" spc="50">
          <a:solidFill>
            <a:schemeClr val="tx1"/>
          </a:solidFill>
          <a:latin typeface="맑은 고딕" panose="020B0503020000020004" pitchFamily="50" charset="-127"/>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spc="50">
          <a:solidFill>
            <a:schemeClr val="tx1"/>
          </a:solidFill>
          <a:latin typeface="맑은 고딕" panose="020B0503020000020004" pitchFamily="50" charset="-127"/>
          <a:ea typeface="+mn-ea"/>
          <a:cs typeface="+mn-cs"/>
        </a:defRPr>
      </a:lvl3pPr>
      <a:lvl4pPr marL="502920" indent="0" algn="l" defTabSz="914400" rtl="0" eaLnBrk="1" latinLnBrk="0" hangingPunct="1">
        <a:lnSpc>
          <a:spcPct val="120000"/>
        </a:lnSpc>
        <a:spcBef>
          <a:spcPts val="500"/>
        </a:spcBef>
        <a:buFontTx/>
        <a:buNone/>
        <a:defRPr sz="1400" i="0" kern="1200" spc="50">
          <a:solidFill>
            <a:schemeClr val="tx1"/>
          </a:solidFill>
          <a:latin typeface="맑은 고딕" panose="020B0503020000020004" pitchFamily="50" charset="-127"/>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spc="50">
          <a:solidFill>
            <a:schemeClr val="tx1"/>
          </a:solidFill>
          <a:latin typeface="맑은 고딕" panose="020B0503020000020004" pitchFamily="50" charset="-12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0E_1ED3F4FD.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22_4D07D2F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ybrid cloud">
            <a:extLst>
              <a:ext uri="{FF2B5EF4-FFF2-40B4-BE49-F238E27FC236}">
                <a16:creationId xmlns:a16="http://schemas.microsoft.com/office/drawing/2014/main" id="{4809825E-C90D-4CEC-B5F5-6A80F86E3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536" y="0"/>
            <a:ext cx="933619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자유형: 도형 15">
            <a:extLst>
              <a:ext uri="{FF2B5EF4-FFF2-40B4-BE49-F238E27FC236}">
                <a16:creationId xmlns:a16="http://schemas.microsoft.com/office/drawing/2014/main" id="{92A7CFA3-F866-4808-B458-F19D28879688}"/>
              </a:ext>
            </a:extLst>
          </p:cNvPr>
          <p:cNvSpPr/>
          <p:nvPr/>
        </p:nvSpPr>
        <p:spPr>
          <a:xfrm rot="10800000" flipH="1">
            <a:off x="-1" y="0"/>
            <a:ext cx="7433187" cy="6858000"/>
          </a:xfrm>
          <a:custGeom>
            <a:avLst/>
            <a:gdLst>
              <a:gd name="connsiteX0" fmla="*/ 0 w 7433187"/>
              <a:gd name="connsiteY0" fmla="*/ 6858000 h 6858000"/>
              <a:gd name="connsiteX1" fmla="*/ 7433187 w 7433187"/>
              <a:gd name="connsiteY1" fmla="*/ 6858000 h 6858000"/>
              <a:gd name="connsiteX2" fmla="*/ 0 w 7433187"/>
              <a:gd name="connsiteY2" fmla="*/ 0 h 6858000"/>
            </a:gdLst>
            <a:ahLst/>
            <a:cxnLst>
              <a:cxn ang="0">
                <a:pos x="connsiteX0" y="connsiteY0"/>
              </a:cxn>
              <a:cxn ang="0">
                <a:pos x="connsiteX1" y="connsiteY1"/>
              </a:cxn>
              <a:cxn ang="0">
                <a:pos x="connsiteX2" y="connsiteY2"/>
              </a:cxn>
            </a:cxnLst>
            <a:rect l="l" t="t" r="r" b="b"/>
            <a:pathLst>
              <a:path w="7433187" h="6858000">
                <a:moveTo>
                  <a:pt x="0" y="6858000"/>
                </a:moveTo>
                <a:lnTo>
                  <a:pt x="7433187" y="68580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맑은 고딕" panose="020B0503020000020004" pitchFamily="50" charset="-127"/>
            </a:endParaRPr>
          </a:p>
        </p:txBody>
      </p:sp>
      <p:sp>
        <p:nvSpPr>
          <p:cNvPr id="19" name="자유형: 도형 18">
            <a:extLst>
              <a:ext uri="{FF2B5EF4-FFF2-40B4-BE49-F238E27FC236}">
                <a16:creationId xmlns:a16="http://schemas.microsoft.com/office/drawing/2014/main" id="{87FAC664-7D89-4E15-84C4-9380C57137BA}"/>
              </a:ext>
            </a:extLst>
          </p:cNvPr>
          <p:cNvSpPr/>
          <p:nvPr/>
        </p:nvSpPr>
        <p:spPr>
          <a:xfrm rot="10800000" flipH="1">
            <a:off x="1379615" y="0"/>
            <a:ext cx="4367187" cy="6858000"/>
          </a:xfrm>
          <a:custGeom>
            <a:avLst/>
            <a:gdLst>
              <a:gd name="connsiteX0" fmla="*/ 0 w 4367187"/>
              <a:gd name="connsiteY0" fmla="*/ 6858000 h 6858000"/>
              <a:gd name="connsiteX1" fmla="*/ 4367187 w 4367187"/>
              <a:gd name="connsiteY1" fmla="*/ 6858000 h 6858000"/>
              <a:gd name="connsiteX2" fmla="*/ 1394064 w 4367187"/>
              <a:gd name="connsiteY2" fmla="*/ 0 h 6858000"/>
              <a:gd name="connsiteX3" fmla="*/ 0 w 4367187"/>
              <a:gd name="connsiteY3" fmla="*/ 0 h 6858000"/>
            </a:gdLst>
            <a:ahLst/>
            <a:cxnLst>
              <a:cxn ang="0">
                <a:pos x="connsiteX0" y="connsiteY0"/>
              </a:cxn>
              <a:cxn ang="0">
                <a:pos x="connsiteX1" y="connsiteY1"/>
              </a:cxn>
              <a:cxn ang="0">
                <a:pos x="connsiteX2" y="connsiteY2"/>
              </a:cxn>
              <a:cxn ang="0">
                <a:pos x="connsiteX3" y="connsiteY3"/>
              </a:cxn>
            </a:cxnLst>
            <a:rect l="l" t="t" r="r" b="b"/>
            <a:pathLst>
              <a:path w="4367187" h="6858000">
                <a:moveTo>
                  <a:pt x="0" y="6858000"/>
                </a:moveTo>
                <a:lnTo>
                  <a:pt x="4367187" y="6858000"/>
                </a:lnTo>
                <a:lnTo>
                  <a:pt x="1394064" y="0"/>
                </a:lnTo>
                <a:lnTo>
                  <a:pt x="0"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맑은 고딕" panose="020B0503020000020004" pitchFamily="50" charset="-127"/>
            </a:endParaRPr>
          </a:p>
        </p:txBody>
      </p:sp>
      <p:sp>
        <p:nvSpPr>
          <p:cNvPr id="21" name="자유형: 도형 20">
            <a:extLst>
              <a:ext uri="{FF2B5EF4-FFF2-40B4-BE49-F238E27FC236}">
                <a16:creationId xmlns:a16="http://schemas.microsoft.com/office/drawing/2014/main" id="{DD8DAD61-2662-4E4D-BDAF-7B79BE0EA478}"/>
              </a:ext>
            </a:extLst>
          </p:cNvPr>
          <p:cNvSpPr/>
          <p:nvPr/>
        </p:nvSpPr>
        <p:spPr>
          <a:xfrm>
            <a:off x="1379614" y="0"/>
            <a:ext cx="5328679" cy="6858000"/>
          </a:xfrm>
          <a:custGeom>
            <a:avLst/>
            <a:gdLst>
              <a:gd name="connsiteX0" fmla="*/ 0 w 4823065"/>
              <a:gd name="connsiteY0" fmla="*/ 0 h 6858000"/>
              <a:gd name="connsiteX1" fmla="*/ 641217 w 4823065"/>
              <a:gd name="connsiteY1" fmla="*/ 0 h 6858000"/>
              <a:gd name="connsiteX2" fmla="*/ 4823065 w 4823065"/>
              <a:gd name="connsiteY2" fmla="*/ 6858000 h 6858000"/>
              <a:gd name="connsiteX3" fmla="*/ 0 w 482306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23065" h="6858000">
                <a:moveTo>
                  <a:pt x="0" y="0"/>
                </a:moveTo>
                <a:lnTo>
                  <a:pt x="641217" y="0"/>
                </a:lnTo>
                <a:lnTo>
                  <a:pt x="4823065" y="6858000"/>
                </a:lnTo>
                <a:lnTo>
                  <a:pt x="0" y="6858000"/>
                </a:lnTo>
                <a:close/>
              </a:path>
            </a:pathLst>
          </a:cu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latin typeface="맑은 고딕" panose="020B0503020000020004" pitchFamily="50" charset="-127"/>
            </a:endParaRPr>
          </a:p>
        </p:txBody>
      </p:sp>
      <p:sp>
        <p:nvSpPr>
          <p:cNvPr id="3" name="제목 1">
            <a:extLst>
              <a:ext uri="{FF2B5EF4-FFF2-40B4-BE49-F238E27FC236}">
                <a16:creationId xmlns:a16="http://schemas.microsoft.com/office/drawing/2014/main" id="{BD5CCCE6-920A-4B36-893F-ADCE94111233}"/>
              </a:ext>
            </a:extLst>
          </p:cNvPr>
          <p:cNvSpPr txBox="1">
            <a:spLocks/>
          </p:cNvSpPr>
          <p:nvPr/>
        </p:nvSpPr>
        <p:spPr>
          <a:xfrm>
            <a:off x="96474" y="156642"/>
            <a:ext cx="6357197" cy="3466724"/>
          </a:xfrm>
          <a:prstGeom prst="rect">
            <a:avLst/>
          </a:prstGeom>
        </p:spPr>
        <p:txBody>
          <a:bodyPr anchor="t">
            <a:normAutofit/>
          </a:bodyPr>
          <a:lstStyle>
            <a:lvl1pPr algn="l" defTabSz="914400" rtl="0" eaLnBrk="1" latinLnBrk="0" hangingPunct="1">
              <a:lnSpc>
                <a:spcPct val="110000"/>
              </a:lnSpc>
              <a:spcBef>
                <a:spcPct val="0"/>
              </a:spcBef>
              <a:buNone/>
              <a:defRPr sz="4000" b="1" kern="1200" spc="70">
                <a:solidFill>
                  <a:schemeClr val="tx1"/>
                </a:solidFill>
                <a:latin typeface="+mj-lt"/>
                <a:ea typeface="+mj-ea"/>
                <a:cs typeface="+mj-cs"/>
              </a:defRPr>
            </a:lvl1pPr>
          </a:lstStyle>
          <a:p>
            <a:r>
              <a:rPr lang="en-US" altLang="ko-KR" sz="6000" dirty="0">
                <a:solidFill>
                  <a:schemeClr val="bg1"/>
                </a:solidFill>
                <a:latin typeface="맑은 고딕" panose="020B0503020000020004" pitchFamily="50" charset="-127"/>
                <a:ea typeface="맑은 고딕" panose="020B0503020000020004" pitchFamily="50" charset="-127"/>
              </a:rPr>
              <a:t>KG SPORTS</a:t>
            </a:r>
            <a:br>
              <a:rPr lang="en-US" altLang="ko-KR" sz="6000" dirty="0">
                <a:solidFill>
                  <a:schemeClr val="bg1"/>
                </a:solidFill>
                <a:latin typeface="맑은 고딕" panose="020B0503020000020004" pitchFamily="50" charset="-127"/>
                <a:ea typeface="맑은 고딕" panose="020B0503020000020004" pitchFamily="50" charset="-127"/>
              </a:rPr>
            </a:br>
            <a:r>
              <a:rPr lang="en-US" altLang="ko-KR" sz="6000" dirty="0">
                <a:solidFill>
                  <a:schemeClr val="bg1"/>
                </a:solidFill>
                <a:latin typeface="맑은 고딕" panose="020B0503020000020004" pitchFamily="50" charset="-127"/>
                <a:ea typeface="맑은 고딕" panose="020B0503020000020004" pitchFamily="50" charset="-127"/>
              </a:rPr>
              <a:t>Cloud Service</a:t>
            </a:r>
            <a:br>
              <a:rPr lang="en-US" altLang="ko-KR" sz="6000" dirty="0">
                <a:solidFill>
                  <a:schemeClr val="bg1"/>
                </a:solidFill>
                <a:latin typeface="맑은 고딕" panose="020B0503020000020004" pitchFamily="50" charset="-127"/>
                <a:ea typeface="맑은 고딕" panose="020B0503020000020004" pitchFamily="50" charset="-127"/>
              </a:rPr>
            </a:br>
            <a:r>
              <a:rPr lang="en-US" altLang="ko-KR" sz="6000" dirty="0">
                <a:solidFill>
                  <a:schemeClr val="bg1"/>
                </a:solidFill>
                <a:latin typeface="맑은 고딕" panose="020B0503020000020004" pitchFamily="50" charset="-127"/>
                <a:ea typeface="맑은 고딕" panose="020B0503020000020004" pitchFamily="50" charset="-127"/>
              </a:rPr>
              <a:t>by A_2</a:t>
            </a:r>
            <a:endParaRPr lang="ko-KR" altLang="en-US" sz="6000" dirty="0">
              <a:solidFill>
                <a:schemeClr val="bg1"/>
              </a:solidFill>
              <a:latin typeface="맑은 고딕" panose="020B0503020000020004" pitchFamily="50" charset="-127"/>
              <a:ea typeface="맑은 고딕" panose="020B0503020000020004" pitchFamily="50" charset="-127"/>
            </a:endParaRPr>
          </a:p>
        </p:txBody>
      </p:sp>
      <p:sp>
        <p:nvSpPr>
          <p:cNvPr id="4" name="부제목 2">
            <a:extLst>
              <a:ext uri="{FF2B5EF4-FFF2-40B4-BE49-F238E27FC236}">
                <a16:creationId xmlns:a16="http://schemas.microsoft.com/office/drawing/2014/main" id="{F2B79ABB-D547-42B2-84C3-57CDAA2FF210}"/>
              </a:ext>
            </a:extLst>
          </p:cNvPr>
          <p:cNvSpPr txBox="1">
            <a:spLocks/>
          </p:cNvSpPr>
          <p:nvPr/>
        </p:nvSpPr>
        <p:spPr>
          <a:xfrm>
            <a:off x="72148" y="6288391"/>
            <a:ext cx="2220007" cy="379740"/>
          </a:xfrm>
          <a:prstGeom prst="rect">
            <a:avLst/>
          </a:prstGeom>
        </p:spPr>
        <p:txBody>
          <a:bodyPr anchor="t">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5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0" kern="1200" spc="5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spc="5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0" kern="1200" spc="5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spc="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ko-KR" dirty="0">
                <a:solidFill>
                  <a:schemeClr val="bg1"/>
                </a:solidFill>
                <a:latin typeface="맑은 고딕" panose="020B0503020000020004" pitchFamily="50" charset="-127"/>
                <a:ea typeface="맑은 고딕" panose="020B0503020000020004" pitchFamily="50" charset="-127"/>
              </a:rPr>
              <a:t>A-2</a:t>
            </a:r>
            <a:r>
              <a:rPr lang="ko-KR" altLang="en-US" dirty="0">
                <a:solidFill>
                  <a:schemeClr val="bg1"/>
                </a:solidFill>
                <a:latin typeface="맑은 고딕" panose="020B0503020000020004" pitchFamily="50" charset="-127"/>
                <a:ea typeface="맑은 고딕" panose="020B0503020000020004" pitchFamily="50" charset="-127"/>
              </a:rPr>
              <a:t>조 윤성수</a:t>
            </a:r>
            <a:r>
              <a:rPr lang="en-US" altLang="ko-KR" dirty="0">
                <a:solidFill>
                  <a:schemeClr val="bg1"/>
                </a:solidFill>
                <a:latin typeface="맑은 고딕" panose="020B0503020000020004" pitchFamily="50" charset="-127"/>
                <a:ea typeface="맑은 고딕" panose="020B0503020000020004" pitchFamily="50" charset="-127"/>
              </a:rPr>
              <a:t>,</a:t>
            </a:r>
            <a:r>
              <a:rPr lang="ko-KR" altLang="en-US" dirty="0">
                <a:solidFill>
                  <a:schemeClr val="bg1"/>
                </a:solidFill>
                <a:latin typeface="맑은 고딕" panose="020B0503020000020004" pitchFamily="50" charset="-127"/>
                <a:ea typeface="맑은 고딕" panose="020B0503020000020004" pitchFamily="50" charset="-127"/>
              </a:rPr>
              <a:t>김형수</a:t>
            </a:r>
          </a:p>
        </p:txBody>
      </p:sp>
    </p:spTree>
    <p:extLst>
      <p:ext uri="{BB962C8B-B14F-4D97-AF65-F5344CB8AC3E}">
        <p14:creationId xmlns:p14="http://schemas.microsoft.com/office/powerpoint/2010/main" val="367396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2590CA69-0068-4B16-82D2-8F52A358BC2E}"/>
              </a:ext>
            </a:extLst>
          </p:cNvPr>
          <p:cNvSpPr txBox="1"/>
          <p:nvPr/>
        </p:nvSpPr>
        <p:spPr>
          <a:xfrm>
            <a:off x="1139468" y="877679"/>
            <a:ext cx="2921713" cy="1384995"/>
          </a:xfrm>
          <a:prstGeom prst="rect">
            <a:avLst/>
          </a:prstGeom>
          <a:noFill/>
        </p:spPr>
        <p:txBody>
          <a:bodyPr wrap="square" rtlCol="0">
            <a:spAutoFit/>
          </a:bodyPr>
          <a:lstStyle/>
          <a:p>
            <a:r>
              <a:rPr lang="en-US" altLang="ko-KR" sz="3600" b="1" dirty="0">
                <a:solidFill>
                  <a:schemeClr val="bg1"/>
                </a:solidFill>
                <a:latin typeface="맑은 고딕" panose="020B0503020000020004" pitchFamily="50" charset="-127"/>
                <a:ea typeface="맑은 고딕" panose="020B0503020000020004" pitchFamily="50" charset="-127"/>
              </a:rPr>
              <a:t>A_2’s</a:t>
            </a:r>
          </a:p>
          <a:p>
            <a:r>
              <a:rPr lang="en-US" altLang="ko-KR" sz="4800" b="1" dirty="0">
                <a:solidFill>
                  <a:srgbClr val="0000FF"/>
                </a:solidFill>
                <a:latin typeface="맑은 고딕" panose="020B0503020000020004" pitchFamily="50" charset="-127"/>
                <a:ea typeface="맑은 고딕" panose="020B0503020000020004" pitchFamily="50" charset="-127"/>
              </a:rPr>
              <a:t>Solutions</a:t>
            </a:r>
            <a:endParaRPr lang="en-US" altLang="ko-KR" sz="4800" b="1" dirty="0">
              <a:solidFill>
                <a:schemeClr val="bg1">
                  <a:lumMod val="85000"/>
                  <a:lumOff val="15000"/>
                </a:schemeClr>
              </a:solidFill>
              <a:latin typeface="맑은 고딕" panose="020B0503020000020004" pitchFamily="50" charset="-127"/>
              <a:ea typeface="맑은 고딕" panose="020B0503020000020004" pitchFamily="50" charset="-127"/>
            </a:endParaRPr>
          </a:p>
        </p:txBody>
      </p:sp>
      <p:sp>
        <p:nvSpPr>
          <p:cNvPr id="36" name="직사각형 35">
            <a:extLst>
              <a:ext uri="{FF2B5EF4-FFF2-40B4-BE49-F238E27FC236}">
                <a16:creationId xmlns:a16="http://schemas.microsoft.com/office/drawing/2014/main" id="{1EF072C1-0931-4DD0-AE4F-8C8326DE1B1B}"/>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Solutions : Check List</a:t>
            </a:r>
            <a:endParaRPr lang="ko-KR" altLang="en-US" sz="2800" b="1" dirty="0">
              <a:latin typeface="맑은 고딕" panose="020B0503020000020004" pitchFamily="50" charset="-127"/>
              <a:ea typeface="맑은 고딕" panose="020B0503020000020004" pitchFamily="50" charset="-127"/>
            </a:endParaRPr>
          </a:p>
        </p:txBody>
      </p:sp>
      <p:pic>
        <p:nvPicPr>
          <p:cNvPr id="66" name="그림 65" descr="check-list">
            <a:extLst>
              <a:ext uri="{FF2B5EF4-FFF2-40B4-BE49-F238E27FC236}">
                <a16:creationId xmlns:a16="http://schemas.microsoft.com/office/drawing/2014/main" id="{D6D7B796-9A3C-4878-BC8F-5F03183DC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9405"/>
          <a:stretch>
            <a:fillRect/>
          </a:stretch>
        </p:blipFill>
        <p:spPr bwMode="auto">
          <a:xfrm>
            <a:off x="0" y="1922126"/>
            <a:ext cx="5200650" cy="4935874"/>
          </a:xfrm>
          <a:custGeom>
            <a:avLst/>
            <a:gdLst>
              <a:gd name="connsiteX0" fmla="*/ 0 w 5200650"/>
              <a:gd name="connsiteY0" fmla="*/ 0 h 4935874"/>
              <a:gd name="connsiteX1" fmla="*/ 5200650 w 5200650"/>
              <a:gd name="connsiteY1" fmla="*/ 0 h 4935874"/>
              <a:gd name="connsiteX2" fmla="*/ 5200650 w 5200650"/>
              <a:gd name="connsiteY2" fmla="*/ 4935874 h 4935874"/>
              <a:gd name="connsiteX3" fmla="*/ 0 w 5200650"/>
              <a:gd name="connsiteY3" fmla="*/ 4935874 h 4935874"/>
            </a:gdLst>
            <a:ahLst/>
            <a:cxnLst>
              <a:cxn ang="0">
                <a:pos x="connsiteX0" y="connsiteY0"/>
              </a:cxn>
              <a:cxn ang="0">
                <a:pos x="connsiteX1" y="connsiteY1"/>
              </a:cxn>
              <a:cxn ang="0">
                <a:pos x="connsiteX2" y="connsiteY2"/>
              </a:cxn>
              <a:cxn ang="0">
                <a:pos x="connsiteX3" y="connsiteY3"/>
              </a:cxn>
            </a:cxnLst>
            <a:rect l="l" t="t" r="r" b="b"/>
            <a:pathLst>
              <a:path w="5200650" h="4935874">
                <a:moveTo>
                  <a:pt x="0" y="0"/>
                </a:moveTo>
                <a:lnTo>
                  <a:pt x="5200650" y="0"/>
                </a:lnTo>
                <a:lnTo>
                  <a:pt x="5200650" y="4935874"/>
                </a:lnTo>
                <a:lnTo>
                  <a:pt x="0" y="4935874"/>
                </a:lnTo>
                <a:close/>
              </a:path>
            </a:pathLst>
          </a:cu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B2372AB5-2288-4D2B-B9F4-020AEB3B470F}"/>
              </a:ext>
            </a:extLst>
          </p:cNvPr>
          <p:cNvGrpSpPr/>
          <p:nvPr/>
        </p:nvGrpSpPr>
        <p:grpSpPr>
          <a:xfrm>
            <a:off x="6082481" y="802640"/>
            <a:ext cx="5659120" cy="5943600"/>
            <a:chOff x="6082481" y="802640"/>
            <a:chExt cx="5659120" cy="5943600"/>
          </a:xfrm>
        </p:grpSpPr>
        <p:sp>
          <p:nvSpPr>
            <p:cNvPr id="75" name="자유형: 도형 74">
              <a:extLst>
                <a:ext uri="{FF2B5EF4-FFF2-40B4-BE49-F238E27FC236}">
                  <a16:creationId xmlns:a16="http://schemas.microsoft.com/office/drawing/2014/main" id="{E6A6BBC2-C293-499D-AB0D-0539284094CC}"/>
                </a:ext>
              </a:extLst>
            </p:cNvPr>
            <p:cNvSpPr/>
            <p:nvPr/>
          </p:nvSpPr>
          <p:spPr>
            <a:xfrm>
              <a:off x="6082481" y="802640"/>
              <a:ext cx="5659120" cy="5943600"/>
            </a:xfrm>
            <a:custGeom>
              <a:avLst/>
              <a:gdLst>
                <a:gd name="connsiteX0" fmla="*/ 711012 w 5659120"/>
                <a:gd name="connsiteY0" fmla="*/ 0 h 5943600"/>
                <a:gd name="connsiteX1" fmla="*/ 4948108 w 5659120"/>
                <a:gd name="connsiteY1" fmla="*/ 0 h 5943600"/>
                <a:gd name="connsiteX2" fmla="*/ 5659120 w 5659120"/>
                <a:gd name="connsiteY2" fmla="*/ 711012 h 5943600"/>
                <a:gd name="connsiteX3" fmla="*/ 5659120 w 5659120"/>
                <a:gd name="connsiteY3" fmla="*/ 5232588 h 5943600"/>
                <a:gd name="connsiteX4" fmla="*/ 4948108 w 5659120"/>
                <a:gd name="connsiteY4" fmla="*/ 5943600 h 5943600"/>
                <a:gd name="connsiteX5" fmla="*/ 1676400 w 5659120"/>
                <a:gd name="connsiteY5" fmla="*/ 5943600 h 5943600"/>
                <a:gd name="connsiteX6" fmla="*/ 711012 w 5659120"/>
                <a:gd name="connsiteY6" fmla="*/ 5943600 h 5943600"/>
                <a:gd name="connsiteX7" fmla="*/ 0 w 5659120"/>
                <a:gd name="connsiteY7" fmla="*/ 5943600 h 5943600"/>
                <a:gd name="connsiteX8" fmla="*/ 0 w 5659120"/>
                <a:gd name="connsiteY8" fmla="*/ 5232588 h 5943600"/>
                <a:gd name="connsiteX9" fmla="*/ 0 w 5659120"/>
                <a:gd name="connsiteY9" fmla="*/ 3515360 h 5943600"/>
                <a:gd name="connsiteX10" fmla="*/ 0 w 5659120"/>
                <a:gd name="connsiteY10" fmla="*/ 711012 h 5943600"/>
                <a:gd name="connsiteX11" fmla="*/ 711012 w 5659120"/>
                <a:gd name="connsiteY11"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59120" h="5943600">
                  <a:moveTo>
                    <a:pt x="711012" y="0"/>
                  </a:moveTo>
                  <a:lnTo>
                    <a:pt x="4948108" y="0"/>
                  </a:lnTo>
                  <a:cubicBezTo>
                    <a:pt x="5340789" y="0"/>
                    <a:pt x="5659120" y="318331"/>
                    <a:pt x="5659120" y="711012"/>
                  </a:cubicBezTo>
                  <a:lnTo>
                    <a:pt x="5659120" y="5232588"/>
                  </a:lnTo>
                  <a:cubicBezTo>
                    <a:pt x="5659120" y="5625269"/>
                    <a:pt x="5340789" y="5943600"/>
                    <a:pt x="4948108" y="5943600"/>
                  </a:cubicBezTo>
                  <a:lnTo>
                    <a:pt x="1676400" y="5943600"/>
                  </a:lnTo>
                  <a:lnTo>
                    <a:pt x="711012" y="5943600"/>
                  </a:lnTo>
                  <a:lnTo>
                    <a:pt x="0" y="5943600"/>
                  </a:lnTo>
                  <a:lnTo>
                    <a:pt x="0" y="5232588"/>
                  </a:lnTo>
                  <a:lnTo>
                    <a:pt x="0" y="3515360"/>
                  </a:lnTo>
                  <a:lnTo>
                    <a:pt x="0" y="711012"/>
                  </a:lnTo>
                  <a:cubicBezTo>
                    <a:pt x="0" y="318331"/>
                    <a:pt x="318331" y="0"/>
                    <a:pt x="7110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0" name="자유형: 도형 79">
              <a:extLst>
                <a:ext uri="{FF2B5EF4-FFF2-40B4-BE49-F238E27FC236}">
                  <a16:creationId xmlns:a16="http://schemas.microsoft.com/office/drawing/2014/main" id="{4A032766-499A-4194-9F6B-10677545EC43}"/>
                </a:ext>
              </a:extLst>
            </p:cNvPr>
            <p:cNvSpPr/>
            <p:nvPr/>
          </p:nvSpPr>
          <p:spPr>
            <a:xfrm>
              <a:off x="6195919" y="1613188"/>
              <a:ext cx="5432244" cy="5031452"/>
            </a:xfrm>
            <a:custGeom>
              <a:avLst/>
              <a:gdLst>
                <a:gd name="connsiteX0" fmla="*/ 187996 w 5432244"/>
                <a:gd name="connsiteY0" fmla="*/ 0 h 4775200"/>
                <a:gd name="connsiteX1" fmla="*/ 5244251 w 5432244"/>
                <a:gd name="connsiteY1" fmla="*/ 0 h 4775200"/>
                <a:gd name="connsiteX2" fmla="*/ 5432244 w 5432244"/>
                <a:gd name="connsiteY2" fmla="*/ 187993 h 4775200"/>
                <a:gd name="connsiteX3" fmla="*/ 5432244 w 5432244"/>
                <a:gd name="connsiteY3" fmla="*/ 3987767 h 4775200"/>
                <a:gd name="connsiteX4" fmla="*/ 5432242 w 5432244"/>
                <a:gd name="connsiteY4" fmla="*/ 3987777 h 4775200"/>
                <a:gd name="connsiteX5" fmla="*/ 5432242 w 5432244"/>
                <a:gd name="connsiteY5" fmla="*/ 4190969 h 4775200"/>
                <a:gd name="connsiteX6" fmla="*/ 4848011 w 5432244"/>
                <a:gd name="connsiteY6" fmla="*/ 4775200 h 4775200"/>
                <a:gd name="connsiteX7" fmla="*/ 1137919 w 5432244"/>
                <a:gd name="connsiteY7" fmla="*/ 4775200 h 4775200"/>
                <a:gd name="connsiteX8" fmla="*/ 584232 w 5432244"/>
                <a:gd name="connsiteY8" fmla="*/ 4775200 h 4775200"/>
                <a:gd name="connsiteX9" fmla="*/ 0 w 5432244"/>
                <a:gd name="connsiteY9" fmla="*/ 4775200 h 4775200"/>
                <a:gd name="connsiteX10" fmla="*/ 0 w 5432244"/>
                <a:gd name="connsiteY10" fmla="*/ 3779520 h 4775200"/>
                <a:gd name="connsiteX11" fmla="*/ 1 w 5432244"/>
                <a:gd name="connsiteY11" fmla="*/ 3779520 h 4775200"/>
                <a:gd name="connsiteX12" fmla="*/ 1 w 5432244"/>
                <a:gd name="connsiteY12" fmla="*/ 1183671 h 4775200"/>
                <a:gd name="connsiteX13" fmla="*/ 3 w 5432244"/>
                <a:gd name="connsiteY13" fmla="*/ 1183652 h 4775200"/>
                <a:gd name="connsiteX14" fmla="*/ 3 w 5432244"/>
                <a:gd name="connsiteY14" fmla="*/ 187993 h 4775200"/>
                <a:gd name="connsiteX15" fmla="*/ 187996 w 5432244"/>
                <a:gd name="connsiteY15" fmla="*/ 0 h 4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32244" h="4775200">
                  <a:moveTo>
                    <a:pt x="187996" y="0"/>
                  </a:moveTo>
                  <a:lnTo>
                    <a:pt x="5244251" y="0"/>
                  </a:lnTo>
                  <a:cubicBezTo>
                    <a:pt x="5348077" y="0"/>
                    <a:pt x="5432244" y="84167"/>
                    <a:pt x="5432244" y="187993"/>
                  </a:cubicBezTo>
                  <a:lnTo>
                    <a:pt x="5432244" y="3987767"/>
                  </a:lnTo>
                  <a:lnTo>
                    <a:pt x="5432242" y="3987777"/>
                  </a:lnTo>
                  <a:lnTo>
                    <a:pt x="5432242" y="4190969"/>
                  </a:lnTo>
                  <a:cubicBezTo>
                    <a:pt x="5432242" y="4513631"/>
                    <a:pt x="5170673" y="4775200"/>
                    <a:pt x="4848011" y="4775200"/>
                  </a:cubicBezTo>
                  <a:lnTo>
                    <a:pt x="1137919" y="4775200"/>
                  </a:lnTo>
                  <a:lnTo>
                    <a:pt x="584232" y="4775200"/>
                  </a:lnTo>
                  <a:lnTo>
                    <a:pt x="0" y="4775200"/>
                  </a:lnTo>
                  <a:lnTo>
                    <a:pt x="0" y="3779520"/>
                  </a:lnTo>
                  <a:lnTo>
                    <a:pt x="1" y="3779520"/>
                  </a:lnTo>
                  <a:lnTo>
                    <a:pt x="1" y="1183671"/>
                  </a:lnTo>
                  <a:lnTo>
                    <a:pt x="3" y="1183652"/>
                  </a:lnTo>
                  <a:lnTo>
                    <a:pt x="3" y="187993"/>
                  </a:lnTo>
                  <a:cubicBezTo>
                    <a:pt x="3" y="84167"/>
                    <a:pt x="84170" y="0"/>
                    <a:pt x="1879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 name="TextBox 8">
              <a:extLst>
                <a:ext uri="{FF2B5EF4-FFF2-40B4-BE49-F238E27FC236}">
                  <a16:creationId xmlns:a16="http://schemas.microsoft.com/office/drawing/2014/main" id="{028E47A7-42EF-491A-AB72-CAC7F4349C82}"/>
                </a:ext>
              </a:extLst>
            </p:cNvPr>
            <p:cNvSpPr txBox="1"/>
            <p:nvPr/>
          </p:nvSpPr>
          <p:spPr>
            <a:xfrm>
              <a:off x="6268720" y="945773"/>
              <a:ext cx="2438400" cy="584775"/>
            </a:xfrm>
            <a:prstGeom prst="rect">
              <a:avLst/>
            </a:prstGeom>
            <a:noFill/>
          </p:spPr>
          <p:txBody>
            <a:bodyPr wrap="square" rtlCol="0">
              <a:spAutoFit/>
            </a:bodyPr>
            <a:lstStyle/>
            <a:p>
              <a:r>
                <a:rPr lang="en-US" altLang="ko-KR" sz="3200" dirty="0">
                  <a:latin typeface="Broadway" panose="04040905080B02020502" pitchFamily="82" charset="0"/>
                </a:rPr>
                <a:t>Check List</a:t>
              </a:r>
              <a:endParaRPr lang="ko-KR" altLang="en-US" sz="3200" dirty="0">
                <a:latin typeface="Broadway" panose="04040905080B02020502" pitchFamily="82" charset="0"/>
              </a:endParaRPr>
            </a:p>
          </p:txBody>
        </p:sp>
      </p:grpSp>
      <p:grpSp>
        <p:nvGrpSpPr>
          <p:cNvPr id="19" name="그룹 18">
            <a:extLst>
              <a:ext uri="{FF2B5EF4-FFF2-40B4-BE49-F238E27FC236}">
                <a16:creationId xmlns:a16="http://schemas.microsoft.com/office/drawing/2014/main" id="{55C31B5E-BCAB-4CF8-B645-DA6651AB25DC}"/>
              </a:ext>
            </a:extLst>
          </p:cNvPr>
          <p:cNvGrpSpPr/>
          <p:nvPr/>
        </p:nvGrpSpPr>
        <p:grpSpPr>
          <a:xfrm>
            <a:off x="6399650" y="1788607"/>
            <a:ext cx="5004074" cy="369332"/>
            <a:chOff x="6399650" y="1788607"/>
            <a:chExt cx="5004074" cy="369332"/>
          </a:xfrm>
        </p:grpSpPr>
        <p:sp>
          <p:nvSpPr>
            <p:cNvPr id="17" name="TextBox 16">
              <a:extLst>
                <a:ext uri="{FF2B5EF4-FFF2-40B4-BE49-F238E27FC236}">
                  <a16:creationId xmlns:a16="http://schemas.microsoft.com/office/drawing/2014/main" id="{3E8FE5E2-BF36-4411-AF3A-BE7F9C45E21C}"/>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기존 장비 활용 가능</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8" name="직사각형 17">
              <a:extLst>
                <a:ext uri="{FF2B5EF4-FFF2-40B4-BE49-F238E27FC236}">
                  <a16:creationId xmlns:a16="http://schemas.microsoft.com/office/drawing/2014/main" id="{4FD7FFDB-A495-426A-9054-CE63442D0206}"/>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82" name="그룹 81">
            <a:extLst>
              <a:ext uri="{FF2B5EF4-FFF2-40B4-BE49-F238E27FC236}">
                <a16:creationId xmlns:a16="http://schemas.microsoft.com/office/drawing/2014/main" id="{4A207FE6-B901-489D-9885-F11A2096B2FE}"/>
              </a:ext>
            </a:extLst>
          </p:cNvPr>
          <p:cNvGrpSpPr/>
          <p:nvPr/>
        </p:nvGrpSpPr>
        <p:grpSpPr>
          <a:xfrm>
            <a:off x="6399650" y="2335886"/>
            <a:ext cx="5004074" cy="369332"/>
            <a:chOff x="6399650" y="1788607"/>
            <a:chExt cx="5004074" cy="369332"/>
          </a:xfrm>
        </p:grpSpPr>
        <p:sp>
          <p:nvSpPr>
            <p:cNvPr id="83" name="TextBox 82">
              <a:extLst>
                <a:ext uri="{FF2B5EF4-FFF2-40B4-BE49-F238E27FC236}">
                  <a16:creationId xmlns:a16="http://schemas.microsoft.com/office/drawing/2014/main" id="{2379144A-5769-4C37-9F63-EBC78FBA3631}"/>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사용자 분산 처리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84" name="직사각형 83">
              <a:extLst>
                <a:ext uri="{FF2B5EF4-FFF2-40B4-BE49-F238E27FC236}">
                  <a16:creationId xmlns:a16="http://schemas.microsoft.com/office/drawing/2014/main" id="{D9F680BC-8DA5-4214-A5FC-61D38DA70D92}"/>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85" name="그룹 84">
            <a:extLst>
              <a:ext uri="{FF2B5EF4-FFF2-40B4-BE49-F238E27FC236}">
                <a16:creationId xmlns:a16="http://schemas.microsoft.com/office/drawing/2014/main" id="{CDAC8141-543E-41F8-96CD-B3C45E163753}"/>
              </a:ext>
            </a:extLst>
          </p:cNvPr>
          <p:cNvGrpSpPr/>
          <p:nvPr/>
        </p:nvGrpSpPr>
        <p:grpSpPr>
          <a:xfrm>
            <a:off x="6399650" y="2883165"/>
            <a:ext cx="5004074" cy="369332"/>
            <a:chOff x="6399650" y="1788607"/>
            <a:chExt cx="5004074" cy="369332"/>
          </a:xfrm>
        </p:grpSpPr>
        <p:sp>
          <p:nvSpPr>
            <p:cNvPr id="86" name="TextBox 85">
              <a:extLst>
                <a:ext uri="{FF2B5EF4-FFF2-40B4-BE49-F238E27FC236}">
                  <a16:creationId xmlns:a16="http://schemas.microsoft.com/office/drawing/2014/main" id="{CAA92BA8-E75A-4BC1-8181-3C1516DE2D10}"/>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장애 발생시 조치</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87" name="직사각형 86">
              <a:extLst>
                <a:ext uri="{FF2B5EF4-FFF2-40B4-BE49-F238E27FC236}">
                  <a16:creationId xmlns:a16="http://schemas.microsoft.com/office/drawing/2014/main" id="{BAAE2355-CB07-430B-B8E9-F812ACEA574E}"/>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88" name="그룹 87">
            <a:extLst>
              <a:ext uri="{FF2B5EF4-FFF2-40B4-BE49-F238E27FC236}">
                <a16:creationId xmlns:a16="http://schemas.microsoft.com/office/drawing/2014/main" id="{C393320C-6165-46D7-8B03-BBD946D83EFB}"/>
              </a:ext>
            </a:extLst>
          </p:cNvPr>
          <p:cNvGrpSpPr/>
          <p:nvPr/>
        </p:nvGrpSpPr>
        <p:grpSpPr>
          <a:xfrm>
            <a:off x="6399650" y="3430444"/>
            <a:ext cx="5004074" cy="369332"/>
            <a:chOff x="6399650" y="1788607"/>
            <a:chExt cx="5004074" cy="369332"/>
          </a:xfrm>
        </p:grpSpPr>
        <p:sp>
          <p:nvSpPr>
            <p:cNvPr id="89" name="TextBox 88">
              <a:extLst>
                <a:ext uri="{FF2B5EF4-FFF2-40B4-BE49-F238E27FC236}">
                  <a16:creationId xmlns:a16="http://schemas.microsoft.com/office/drawing/2014/main" id="{AB060F10-3545-4C82-9BD2-9DA8647550D6}"/>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탄력적인 서버 운영</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0" name="직사각형 89">
              <a:extLst>
                <a:ext uri="{FF2B5EF4-FFF2-40B4-BE49-F238E27FC236}">
                  <a16:creationId xmlns:a16="http://schemas.microsoft.com/office/drawing/2014/main" id="{1313D5DF-6D12-419A-8B47-F79F3E5D02E7}"/>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91" name="그룹 90">
            <a:extLst>
              <a:ext uri="{FF2B5EF4-FFF2-40B4-BE49-F238E27FC236}">
                <a16:creationId xmlns:a16="http://schemas.microsoft.com/office/drawing/2014/main" id="{11D96F23-712C-40A2-9DD1-3BA746AADF5C}"/>
              </a:ext>
            </a:extLst>
          </p:cNvPr>
          <p:cNvGrpSpPr/>
          <p:nvPr/>
        </p:nvGrpSpPr>
        <p:grpSpPr>
          <a:xfrm>
            <a:off x="6399650" y="3977723"/>
            <a:ext cx="5004074" cy="369332"/>
            <a:chOff x="6399650" y="1788607"/>
            <a:chExt cx="5004074" cy="369332"/>
          </a:xfrm>
        </p:grpSpPr>
        <p:sp>
          <p:nvSpPr>
            <p:cNvPr id="92" name="TextBox 91">
              <a:extLst>
                <a:ext uri="{FF2B5EF4-FFF2-40B4-BE49-F238E27FC236}">
                  <a16:creationId xmlns:a16="http://schemas.microsoft.com/office/drawing/2014/main" id="{D0C7AA50-A841-43B0-B45D-305D64F9BEB9}"/>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관리를 위한 모니터링 도구 구축</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3" name="직사각형 92">
              <a:extLst>
                <a:ext uri="{FF2B5EF4-FFF2-40B4-BE49-F238E27FC236}">
                  <a16:creationId xmlns:a16="http://schemas.microsoft.com/office/drawing/2014/main" id="{7A8633A9-B799-4282-B7E8-6260F34C9983}"/>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94" name="그룹 93">
            <a:extLst>
              <a:ext uri="{FF2B5EF4-FFF2-40B4-BE49-F238E27FC236}">
                <a16:creationId xmlns:a16="http://schemas.microsoft.com/office/drawing/2014/main" id="{CE564E31-B76F-4D63-B74B-8AD498C8BBAD}"/>
              </a:ext>
            </a:extLst>
          </p:cNvPr>
          <p:cNvGrpSpPr/>
          <p:nvPr/>
        </p:nvGrpSpPr>
        <p:grpSpPr>
          <a:xfrm>
            <a:off x="6399650" y="4525002"/>
            <a:ext cx="5004074" cy="369332"/>
            <a:chOff x="6399650" y="1788607"/>
            <a:chExt cx="5004074" cy="369332"/>
          </a:xfrm>
        </p:grpSpPr>
        <p:sp>
          <p:nvSpPr>
            <p:cNvPr id="95" name="TextBox 94">
              <a:extLst>
                <a:ext uri="{FF2B5EF4-FFF2-40B4-BE49-F238E27FC236}">
                  <a16:creationId xmlns:a16="http://schemas.microsoft.com/office/drawing/2014/main" id="{A6A052A4-4DB4-4981-9E65-800DC8B72727}"/>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관리자 계정 관리</a:t>
              </a:r>
              <a:r>
                <a:rPr lang="en-US" altLang="ko-KR" b="1" dirty="0">
                  <a:solidFill>
                    <a:schemeClr val="bg1"/>
                  </a:solidFill>
                  <a:latin typeface="맑은 고딕" panose="020B0503020000020004" pitchFamily="50" charset="-127"/>
                  <a:ea typeface="맑은 고딕" panose="020B0503020000020004" pitchFamily="50" charset="-127"/>
                </a:rPr>
                <a:t>(</a:t>
              </a:r>
              <a:r>
                <a:rPr lang="ko-KR" altLang="en-US" b="1" dirty="0">
                  <a:solidFill>
                    <a:schemeClr val="bg1"/>
                  </a:solidFill>
                  <a:latin typeface="맑은 고딕" panose="020B0503020000020004" pitchFamily="50" charset="-127"/>
                  <a:ea typeface="맑은 고딕" panose="020B0503020000020004" pitchFamily="50" charset="-127"/>
                </a:rPr>
                <a:t>권한 관리</a:t>
              </a:r>
              <a:r>
                <a:rPr lang="en-US" altLang="ko-KR" b="1" dirty="0">
                  <a:solidFill>
                    <a:schemeClr val="bg1"/>
                  </a:solidFill>
                  <a:latin typeface="맑은 고딕" panose="020B0503020000020004" pitchFamily="50" charset="-127"/>
                  <a:ea typeface="맑은 고딕" panose="020B0503020000020004" pitchFamily="50" charset="-127"/>
                </a:rPr>
                <a:t>)</a:t>
              </a:r>
            </a:p>
          </p:txBody>
        </p:sp>
        <p:sp>
          <p:nvSpPr>
            <p:cNvPr id="96" name="직사각형 95">
              <a:extLst>
                <a:ext uri="{FF2B5EF4-FFF2-40B4-BE49-F238E27FC236}">
                  <a16:creationId xmlns:a16="http://schemas.microsoft.com/office/drawing/2014/main" id="{42440527-5097-4E6A-BA36-23D1940655E7}"/>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97" name="그룹 96">
            <a:extLst>
              <a:ext uri="{FF2B5EF4-FFF2-40B4-BE49-F238E27FC236}">
                <a16:creationId xmlns:a16="http://schemas.microsoft.com/office/drawing/2014/main" id="{98FD50C0-1956-4B54-BCA5-0C6739626621}"/>
              </a:ext>
            </a:extLst>
          </p:cNvPr>
          <p:cNvGrpSpPr/>
          <p:nvPr/>
        </p:nvGrpSpPr>
        <p:grpSpPr>
          <a:xfrm>
            <a:off x="6399650" y="5072281"/>
            <a:ext cx="5004074" cy="369332"/>
            <a:chOff x="6399650" y="1788607"/>
            <a:chExt cx="5004074" cy="369332"/>
          </a:xfrm>
        </p:grpSpPr>
        <p:sp>
          <p:nvSpPr>
            <p:cNvPr id="98" name="TextBox 97">
              <a:extLst>
                <a:ext uri="{FF2B5EF4-FFF2-40B4-BE49-F238E27FC236}">
                  <a16:creationId xmlns:a16="http://schemas.microsoft.com/office/drawing/2014/main" id="{196BA863-DF45-432E-900D-D25EF3F1A948}"/>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보안관리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9" name="직사각형 98">
              <a:extLst>
                <a:ext uri="{FF2B5EF4-FFF2-40B4-BE49-F238E27FC236}">
                  <a16:creationId xmlns:a16="http://schemas.microsoft.com/office/drawing/2014/main" id="{0D933E17-469B-4F44-BF8D-5777276D1D1B}"/>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100" name="그룹 99">
            <a:extLst>
              <a:ext uri="{FF2B5EF4-FFF2-40B4-BE49-F238E27FC236}">
                <a16:creationId xmlns:a16="http://schemas.microsoft.com/office/drawing/2014/main" id="{9063A75C-6CC5-4239-AD51-2DBD42730762}"/>
              </a:ext>
            </a:extLst>
          </p:cNvPr>
          <p:cNvGrpSpPr/>
          <p:nvPr/>
        </p:nvGrpSpPr>
        <p:grpSpPr>
          <a:xfrm>
            <a:off x="6399650" y="6166842"/>
            <a:ext cx="5004074" cy="369332"/>
            <a:chOff x="6399650" y="1788607"/>
            <a:chExt cx="5004074" cy="369332"/>
          </a:xfrm>
        </p:grpSpPr>
        <p:sp>
          <p:nvSpPr>
            <p:cNvPr id="101" name="TextBox 100">
              <a:extLst>
                <a:ext uri="{FF2B5EF4-FFF2-40B4-BE49-F238E27FC236}">
                  <a16:creationId xmlns:a16="http://schemas.microsoft.com/office/drawing/2014/main" id="{313364FE-74A5-4172-8151-9304CC894C31}"/>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자동화 배포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02" name="직사각형 101">
              <a:extLst>
                <a:ext uri="{FF2B5EF4-FFF2-40B4-BE49-F238E27FC236}">
                  <a16:creationId xmlns:a16="http://schemas.microsoft.com/office/drawing/2014/main" id="{91B67F25-8352-4CDE-890B-12F468512A3C}"/>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103" name="그룹 102">
            <a:extLst>
              <a:ext uri="{FF2B5EF4-FFF2-40B4-BE49-F238E27FC236}">
                <a16:creationId xmlns:a16="http://schemas.microsoft.com/office/drawing/2014/main" id="{A5843A41-0533-4DDD-BFE5-1CD71602F2E2}"/>
              </a:ext>
            </a:extLst>
          </p:cNvPr>
          <p:cNvGrpSpPr/>
          <p:nvPr/>
        </p:nvGrpSpPr>
        <p:grpSpPr>
          <a:xfrm>
            <a:off x="6399650" y="5619560"/>
            <a:ext cx="5004074" cy="369332"/>
            <a:chOff x="6399650" y="1788607"/>
            <a:chExt cx="5004074" cy="369332"/>
          </a:xfrm>
        </p:grpSpPr>
        <p:sp>
          <p:nvSpPr>
            <p:cNvPr id="104" name="TextBox 103">
              <a:extLst>
                <a:ext uri="{FF2B5EF4-FFF2-40B4-BE49-F238E27FC236}">
                  <a16:creationId xmlns:a16="http://schemas.microsoft.com/office/drawing/2014/main" id="{74CCAFBC-FA4C-4816-936E-083EEDBC5219}"/>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데이터 백업</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05" name="직사각형 104">
              <a:extLst>
                <a:ext uri="{FF2B5EF4-FFF2-40B4-BE49-F238E27FC236}">
                  <a16:creationId xmlns:a16="http://schemas.microsoft.com/office/drawing/2014/main" id="{48218F2C-F8EC-4EAF-9CFE-BFAAC86E4141}"/>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106" name="그룹 105">
            <a:extLst>
              <a:ext uri="{FF2B5EF4-FFF2-40B4-BE49-F238E27FC236}">
                <a16:creationId xmlns:a16="http://schemas.microsoft.com/office/drawing/2014/main" id="{160E3CD3-2C68-4742-A06E-B4BC9C0E368E}"/>
              </a:ext>
            </a:extLst>
          </p:cNvPr>
          <p:cNvGrpSpPr/>
          <p:nvPr/>
        </p:nvGrpSpPr>
        <p:grpSpPr>
          <a:xfrm>
            <a:off x="8677624" y="934277"/>
            <a:ext cx="521110" cy="500961"/>
            <a:chOff x="8677624" y="934277"/>
            <a:chExt cx="521110" cy="500961"/>
          </a:xfrm>
        </p:grpSpPr>
        <p:sp>
          <p:nvSpPr>
            <p:cNvPr id="107" name="직사각형 106">
              <a:extLst>
                <a:ext uri="{FF2B5EF4-FFF2-40B4-BE49-F238E27FC236}">
                  <a16:creationId xmlns:a16="http://schemas.microsoft.com/office/drawing/2014/main" id="{29EBE23C-40F6-4A8B-9CDF-83F10C3F2322}"/>
                </a:ext>
              </a:extLst>
            </p:cNvPr>
            <p:cNvSpPr/>
            <p:nvPr/>
          </p:nvSpPr>
          <p:spPr>
            <a:xfrm>
              <a:off x="8713359" y="1075238"/>
              <a:ext cx="360000" cy="360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자유형: 도형 107">
              <a:extLst>
                <a:ext uri="{FF2B5EF4-FFF2-40B4-BE49-F238E27FC236}">
                  <a16:creationId xmlns:a16="http://schemas.microsoft.com/office/drawing/2014/main" id="{9711CB5F-C66B-4FCA-99DD-B657B6AC3C73}"/>
                </a:ext>
              </a:extLst>
            </p:cNvPr>
            <p:cNvSpPr/>
            <p:nvPr/>
          </p:nvSpPr>
          <p:spPr>
            <a:xfrm>
              <a:off x="8677624" y="934277"/>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chemeClr val="tx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517207293"/>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5C05CDE4-200B-4706-B7F7-E761F5383AA7}"/>
              </a:ext>
            </a:extLst>
          </p:cNvPr>
          <p:cNvPicPr>
            <a:picLocks noChangeAspect="1"/>
          </p:cNvPicPr>
          <p:nvPr/>
        </p:nvPicPr>
        <p:blipFill>
          <a:blip r:embed="rId2"/>
          <a:stretch>
            <a:fillRect/>
          </a:stretch>
        </p:blipFill>
        <p:spPr>
          <a:xfrm>
            <a:off x="6508369" y="845211"/>
            <a:ext cx="5191452" cy="5768181"/>
          </a:xfrm>
          <a:prstGeom prst="rect">
            <a:avLst/>
          </a:prstGeom>
          <a:effectLst/>
        </p:spPr>
      </p:pic>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 01 Hybrid Cloud</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D4BC34F5-F9AC-4D93-B844-0049667FFEDB}"/>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563964BC-E369-480D-B615-D369524F5F9B}"/>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FB39EFE7-E1A2-450C-8E57-31A6414DC560}"/>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기존 장비 활용 가능</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240F3182-5E58-42B4-895E-9AA6EF18BA24}"/>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33C16787-8F6B-47E4-BAD6-2F69CF43021D}"/>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
        <p:nvSpPr>
          <p:cNvPr id="24" name="TextBox 23">
            <a:extLst>
              <a:ext uri="{FF2B5EF4-FFF2-40B4-BE49-F238E27FC236}">
                <a16:creationId xmlns:a16="http://schemas.microsoft.com/office/drawing/2014/main" id="{5E37E286-3C5B-4FDF-9172-EE74FB64967B}"/>
              </a:ext>
            </a:extLst>
          </p:cNvPr>
          <p:cNvSpPr txBox="1"/>
          <p:nvPr/>
        </p:nvSpPr>
        <p:spPr>
          <a:xfrm>
            <a:off x="429664" y="1707841"/>
            <a:ext cx="5240129" cy="1569660"/>
          </a:xfrm>
          <a:prstGeom prst="rect">
            <a:avLst/>
          </a:prstGeom>
          <a:noFill/>
        </p:spPr>
        <p:txBody>
          <a:bodyPr wrap="square" rtlCol="0">
            <a:spAutoFit/>
          </a:bodyPr>
          <a:lstStyle/>
          <a:p>
            <a:r>
              <a:rPr lang="en-US" altLang="ko-KR" sz="4800" b="1" dirty="0">
                <a:solidFill>
                  <a:schemeClr val="bg1">
                    <a:lumMod val="85000"/>
                    <a:lumOff val="15000"/>
                  </a:schemeClr>
                </a:solidFill>
                <a:latin typeface="맑은 고딕" panose="020B0503020000020004" pitchFamily="50" charset="-127"/>
                <a:ea typeface="맑은 고딕" panose="020B0503020000020004" pitchFamily="50" charset="-127"/>
              </a:rPr>
              <a:t>Our Pick</a:t>
            </a:r>
          </a:p>
          <a:p>
            <a:r>
              <a:rPr lang="en-US" altLang="ko-KR" sz="4800" b="1" dirty="0">
                <a:solidFill>
                  <a:srgbClr val="0000FF"/>
                </a:solidFill>
                <a:latin typeface="맑은 고딕" panose="020B0503020000020004" pitchFamily="50" charset="-127"/>
                <a:ea typeface="맑은 고딕" panose="020B0503020000020004" pitchFamily="50" charset="-127"/>
              </a:rPr>
              <a:t>Hybrid Cloud</a:t>
            </a:r>
          </a:p>
        </p:txBody>
      </p:sp>
      <p:sp>
        <p:nvSpPr>
          <p:cNvPr id="25" name="TextBox 24">
            <a:extLst>
              <a:ext uri="{FF2B5EF4-FFF2-40B4-BE49-F238E27FC236}">
                <a16:creationId xmlns:a16="http://schemas.microsoft.com/office/drawing/2014/main" id="{4D0F3C1E-FE99-419A-BE0C-E4460FE7C881}"/>
              </a:ext>
            </a:extLst>
          </p:cNvPr>
          <p:cNvSpPr txBox="1"/>
          <p:nvPr/>
        </p:nvSpPr>
        <p:spPr>
          <a:xfrm>
            <a:off x="429664" y="3744628"/>
            <a:ext cx="5307991" cy="1600438"/>
          </a:xfrm>
          <a:prstGeom prst="rect">
            <a:avLst/>
          </a:prstGeom>
          <a:noFill/>
        </p:spPr>
        <p:txBody>
          <a:bodyPr wrap="square" rtlCol="0">
            <a:spAutoFit/>
          </a:bodyPr>
          <a:lstStyle/>
          <a:p>
            <a:r>
              <a:rPr lang="en-US" altLang="ko-KR" sz="1400" dirty="0">
                <a:solidFill>
                  <a:schemeClr val="bg1"/>
                </a:solidFill>
                <a:latin typeface="맑은 고딕" panose="020B0503020000020004" pitchFamily="50" charset="-127"/>
                <a:ea typeface="맑은 고딕" panose="020B0503020000020004" pitchFamily="50" charset="-127"/>
              </a:rPr>
              <a:t>Hybrid Cloud</a:t>
            </a:r>
            <a:r>
              <a:rPr lang="ko-KR" altLang="en-US" sz="1400" dirty="0">
                <a:solidFill>
                  <a:schemeClr val="bg1"/>
                </a:solidFill>
                <a:latin typeface="맑은 고딕" panose="020B0503020000020004" pitchFamily="50" charset="-127"/>
                <a:ea typeface="맑은 고딕" panose="020B0503020000020004" pitchFamily="50" charset="-127"/>
              </a:rPr>
              <a:t>는</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dirty="0">
                <a:solidFill>
                  <a:schemeClr val="bg1"/>
                </a:solidFill>
                <a:latin typeface="맑은 고딕" panose="020B0503020000020004" pitchFamily="50" charset="-127"/>
                <a:ea typeface="맑은 고딕" panose="020B0503020000020004" pitchFamily="50" charset="-127"/>
              </a:rPr>
              <a:t>기존 장비 </a:t>
            </a:r>
            <a:r>
              <a:rPr lang="en-US" altLang="ko-KR" sz="1400" dirty="0">
                <a:solidFill>
                  <a:schemeClr val="bg1"/>
                </a:solidFill>
                <a:latin typeface="맑은 고딕" panose="020B0503020000020004" pitchFamily="50" charset="-127"/>
                <a:ea typeface="맑은 고딕" panose="020B0503020000020004" pitchFamily="50" charset="-127"/>
              </a:rPr>
              <a:t>On-Premise </a:t>
            </a:r>
            <a:r>
              <a:rPr lang="ko-KR" altLang="en-US" sz="1400" dirty="0">
                <a:solidFill>
                  <a:schemeClr val="bg1"/>
                </a:solidFill>
                <a:latin typeface="맑은 고딕" panose="020B0503020000020004" pitchFamily="50" charset="-127"/>
                <a:ea typeface="맑은 고딕" panose="020B0503020000020004" pitchFamily="50" charset="-127"/>
              </a:rPr>
              <a:t>환경과 </a:t>
            </a:r>
            <a:r>
              <a:rPr lang="en-US" altLang="ko-KR" sz="1400" dirty="0">
                <a:solidFill>
                  <a:schemeClr val="bg1"/>
                </a:solidFill>
                <a:latin typeface="맑은 고딕" panose="020B0503020000020004" pitchFamily="50" charset="-127"/>
                <a:ea typeface="맑은 고딕" panose="020B0503020000020004" pitchFamily="50" charset="-127"/>
              </a:rPr>
              <a:t>Cloud </a:t>
            </a:r>
            <a:r>
              <a:rPr lang="ko-KR" altLang="en-US" sz="1400" dirty="0">
                <a:solidFill>
                  <a:schemeClr val="bg1"/>
                </a:solidFill>
                <a:latin typeface="맑은 고딕" panose="020B0503020000020004" pitchFamily="50" charset="-127"/>
                <a:ea typeface="맑은 고딕" panose="020B0503020000020004" pitchFamily="50" charset="-127"/>
              </a:rPr>
              <a:t>환경을 같이 쓸 수 있으며</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필요하면 어디서든 클라우드</a:t>
            </a:r>
            <a:r>
              <a:rPr lang="en-US" altLang="ko-KR" sz="1400" b="0" i="0" dirty="0">
                <a:solidFill>
                  <a:srgbClr val="232F3E"/>
                </a:solidFill>
                <a:effectLst/>
                <a:latin typeface="맑은 고딕" panose="020B0503020000020004" pitchFamily="50" charset="-127"/>
                <a:ea typeface="맑은 고딕" panose="020B0503020000020004" pitchFamily="50" charset="-127"/>
              </a:rPr>
              <a:t>, On-Premise</a:t>
            </a:r>
            <a:r>
              <a:rPr lang="ko-KR" altLang="en-US" sz="1400" b="0" i="0" dirty="0">
                <a:solidFill>
                  <a:srgbClr val="232F3E"/>
                </a:solidFill>
                <a:effectLst/>
                <a:latin typeface="맑은 고딕" panose="020B0503020000020004" pitchFamily="50" charset="-127"/>
                <a:ea typeface="맑은 고딕" panose="020B0503020000020004" pitchFamily="50" charset="-127"/>
              </a:rPr>
              <a:t> 및  </a:t>
            </a:r>
            <a:r>
              <a:rPr lang="en-US" altLang="ko-KR" sz="1400" b="0" i="0" dirty="0">
                <a:solidFill>
                  <a:srgbClr val="232F3E"/>
                </a:solidFill>
                <a:effectLst/>
                <a:latin typeface="맑은 고딕" panose="020B0503020000020004" pitchFamily="50" charset="-127"/>
                <a:ea typeface="맑은 고딕" panose="020B0503020000020004" pitchFamily="50" charset="-127"/>
              </a:rPr>
              <a:t>edge</a:t>
            </a:r>
            <a:r>
              <a:rPr lang="ko-KR" altLang="en-US" sz="1400" b="0" i="0" dirty="0">
                <a:solidFill>
                  <a:srgbClr val="232F3E"/>
                </a:solidFill>
                <a:effectLst/>
                <a:latin typeface="맑은 고딕" panose="020B0503020000020004" pitchFamily="50" charset="-127"/>
                <a:ea typeface="맑은 고딕" panose="020B0503020000020004" pitchFamily="50" charset="-127"/>
              </a:rPr>
              <a:t>에서 일관된 </a:t>
            </a:r>
            <a:r>
              <a:rPr lang="en-US" altLang="ko-KR" sz="1400" b="0" i="0" dirty="0">
                <a:solidFill>
                  <a:srgbClr val="232F3E"/>
                </a:solidFill>
                <a:effectLst/>
                <a:latin typeface="맑은 고딕" panose="020B0503020000020004" pitchFamily="50" charset="-127"/>
                <a:ea typeface="맑은 고딕" panose="020B0503020000020004" pitchFamily="50" charset="-127"/>
              </a:rPr>
              <a:t>AWS </a:t>
            </a:r>
            <a:r>
              <a:rPr lang="ko-KR" altLang="en-US" sz="1400" b="0" i="0" dirty="0">
                <a:solidFill>
                  <a:srgbClr val="232F3E"/>
                </a:solidFill>
                <a:effectLst/>
                <a:latin typeface="맑은 고딕" panose="020B0503020000020004" pitchFamily="50" charset="-127"/>
                <a:ea typeface="맑은 고딕" panose="020B0503020000020004" pitchFamily="50" charset="-127"/>
              </a:rPr>
              <a:t>경험을 제공합니다</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p>
          <a:p>
            <a:r>
              <a:rPr lang="ko-KR" altLang="en-US" sz="1400" dirty="0">
                <a:solidFill>
                  <a:srgbClr val="232F3E"/>
                </a:solidFill>
                <a:latin typeface="맑은 고딕" panose="020B0503020000020004" pitchFamily="50" charset="-127"/>
                <a:ea typeface="맑은 고딕" panose="020B0503020000020004" pitchFamily="50" charset="-127"/>
              </a:rPr>
              <a:t>또한 </a:t>
            </a:r>
            <a:r>
              <a:rPr lang="ko-KR" altLang="en-US" sz="1400" b="0" i="0" dirty="0">
                <a:solidFill>
                  <a:srgbClr val="232F3E"/>
                </a:solidFill>
                <a:effectLst/>
                <a:latin typeface="맑은 고딕" panose="020B0503020000020004" pitchFamily="50" charset="-127"/>
                <a:ea typeface="맑은 고딕" panose="020B0503020000020004" pitchFamily="50" charset="-127"/>
              </a:rPr>
              <a:t>특정 요구 사항 및 사용 사례를 충족하는 하이브리드 아키텍처를 구축하도록 컴퓨팅</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네트워킹</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스토리지</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보안</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자격 증명</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데이터 통합</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관리</a:t>
            </a:r>
            <a:r>
              <a:rPr lang="en-US" altLang="ko-KR" sz="1400" b="0" i="0" dirty="0">
                <a:solidFill>
                  <a:srgbClr val="232F3E"/>
                </a:solidFill>
                <a:effectLst/>
                <a:latin typeface="맑은 고딕" panose="020B0503020000020004" pitchFamily="50" charset="-127"/>
                <a:ea typeface="맑은 고딕" panose="020B0503020000020004" pitchFamily="50" charset="-127"/>
              </a:rPr>
              <a:t>, </a:t>
            </a:r>
            <a:r>
              <a:rPr lang="ko-KR" altLang="en-US" sz="1400" b="0" i="0" dirty="0">
                <a:solidFill>
                  <a:srgbClr val="232F3E"/>
                </a:solidFill>
                <a:effectLst/>
                <a:latin typeface="맑은 고딕" panose="020B0503020000020004" pitchFamily="50" charset="-127"/>
                <a:ea typeface="맑은 고딕" panose="020B0503020000020004" pitchFamily="50" charset="-127"/>
              </a:rPr>
              <a:t>모니터링 및 운영을 아우르는 가장 포괄적인 기능을 지원하기 때문에 선택했다</a:t>
            </a:r>
            <a:r>
              <a:rPr lang="en-US" altLang="ko-KR" sz="1400" b="0" i="0" dirty="0">
                <a:solidFill>
                  <a:srgbClr val="232F3E"/>
                </a:solidFill>
                <a:effectLst/>
                <a:latin typeface="맑은 고딕" panose="020B0503020000020004" pitchFamily="50" charset="-127"/>
                <a:ea typeface="맑은 고딕" panose="020B0503020000020004" pitchFamily="50" charset="-127"/>
              </a:rPr>
              <a:t>.</a:t>
            </a:r>
            <a:endParaRPr lang="en-US" altLang="ko-KR" sz="1400" dirty="0">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3728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C2BD6DA7-F0CC-4BF1-882C-005CEE6CBE98}"/>
              </a:ext>
            </a:extLst>
          </p:cNvPr>
          <p:cNvSpPr/>
          <p:nvPr/>
        </p:nvSpPr>
        <p:spPr>
          <a:xfrm>
            <a:off x="4670323" y="963561"/>
            <a:ext cx="1917290" cy="1917291"/>
          </a:xfrm>
          <a:custGeom>
            <a:avLst/>
            <a:gdLst>
              <a:gd name="connsiteX0" fmla="*/ 1917290 w 1917290"/>
              <a:gd name="connsiteY0" fmla="*/ 0 h 1917291"/>
              <a:gd name="connsiteX1" fmla="*/ 1002890 w 1917290"/>
              <a:gd name="connsiteY1" fmla="*/ 0 h 1917291"/>
              <a:gd name="connsiteX2" fmla="*/ 993058 w 1917290"/>
              <a:gd name="connsiteY2" fmla="*/ 1917291 h 1917291"/>
              <a:gd name="connsiteX3" fmla="*/ 0 w 1917290"/>
              <a:gd name="connsiteY3" fmla="*/ 1917291 h 1917291"/>
            </a:gdLst>
            <a:ahLst/>
            <a:cxnLst>
              <a:cxn ang="0">
                <a:pos x="connsiteX0" y="connsiteY0"/>
              </a:cxn>
              <a:cxn ang="0">
                <a:pos x="connsiteX1" y="connsiteY1"/>
              </a:cxn>
              <a:cxn ang="0">
                <a:pos x="connsiteX2" y="connsiteY2"/>
              </a:cxn>
              <a:cxn ang="0">
                <a:pos x="connsiteX3" y="connsiteY3"/>
              </a:cxn>
            </a:cxnLst>
            <a:rect l="l" t="t" r="r" b="b"/>
            <a:pathLst>
              <a:path w="1917290" h="1917291">
                <a:moveTo>
                  <a:pt x="1917290" y="0"/>
                </a:moveTo>
                <a:lnTo>
                  <a:pt x="1002890" y="0"/>
                </a:lnTo>
                <a:cubicBezTo>
                  <a:pt x="999613" y="639097"/>
                  <a:pt x="996335" y="1278194"/>
                  <a:pt x="993058" y="1917291"/>
                </a:cubicBezTo>
                <a:lnTo>
                  <a:pt x="0" y="1917291"/>
                </a:lnTo>
              </a:path>
            </a:pathLst>
          </a:custGeom>
          <a:noFill/>
          <a:ln w="38100">
            <a:solidFill>
              <a:srgbClr val="F5853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자유형: 도형 12">
            <a:extLst>
              <a:ext uri="{FF2B5EF4-FFF2-40B4-BE49-F238E27FC236}">
                <a16:creationId xmlns:a16="http://schemas.microsoft.com/office/drawing/2014/main" id="{557CCEF7-4086-4075-A6BE-6CBA2BFC7FC9}"/>
              </a:ext>
            </a:extLst>
          </p:cNvPr>
          <p:cNvSpPr/>
          <p:nvPr/>
        </p:nvSpPr>
        <p:spPr>
          <a:xfrm>
            <a:off x="4739148" y="3018503"/>
            <a:ext cx="1897626" cy="914400"/>
          </a:xfrm>
          <a:custGeom>
            <a:avLst/>
            <a:gdLst>
              <a:gd name="connsiteX0" fmla="*/ 1897626 w 1897626"/>
              <a:gd name="connsiteY0" fmla="*/ 914400 h 914400"/>
              <a:gd name="connsiteX1" fmla="*/ 934065 w 1897626"/>
              <a:gd name="connsiteY1" fmla="*/ 914400 h 914400"/>
              <a:gd name="connsiteX2" fmla="*/ 934065 w 1897626"/>
              <a:gd name="connsiteY2" fmla="*/ 9832 h 914400"/>
              <a:gd name="connsiteX3" fmla="*/ 0 w 1897626"/>
              <a:gd name="connsiteY3" fmla="*/ 0 h 914400"/>
            </a:gdLst>
            <a:ahLst/>
            <a:cxnLst>
              <a:cxn ang="0">
                <a:pos x="connsiteX0" y="connsiteY0"/>
              </a:cxn>
              <a:cxn ang="0">
                <a:pos x="connsiteX1" y="connsiteY1"/>
              </a:cxn>
              <a:cxn ang="0">
                <a:pos x="connsiteX2" y="connsiteY2"/>
              </a:cxn>
              <a:cxn ang="0">
                <a:pos x="connsiteX3" y="connsiteY3"/>
              </a:cxn>
            </a:cxnLst>
            <a:rect l="l" t="t" r="r" b="b"/>
            <a:pathLst>
              <a:path w="1897626" h="914400">
                <a:moveTo>
                  <a:pt x="1897626" y="914400"/>
                </a:moveTo>
                <a:lnTo>
                  <a:pt x="934065" y="914400"/>
                </a:lnTo>
                <a:lnTo>
                  <a:pt x="934065" y="9832"/>
                </a:lnTo>
                <a:lnTo>
                  <a:pt x="0" y="0"/>
                </a:lnTo>
              </a:path>
            </a:pathLst>
          </a:custGeom>
          <a:noFill/>
          <a:ln w="38100">
            <a:solidFill>
              <a:srgbClr val="F5853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그림 27" descr="텍스트, 밤하늘이(가) 표시된 사진&#10;&#10;자동 생성된 설명">
            <a:extLst>
              <a:ext uri="{FF2B5EF4-FFF2-40B4-BE49-F238E27FC236}">
                <a16:creationId xmlns:a16="http://schemas.microsoft.com/office/drawing/2014/main" id="{CFF775BC-0AF6-4CC3-A7DC-B3402445F30A}"/>
              </a:ext>
            </a:extLst>
          </p:cNvPr>
          <p:cNvPicPr>
            <a:picLocks noChangeAspect="1"/>
          </p:cNvPicPr>
          <p:nvPr/>
        </p:nvPicPr>
        <p:blipFill>
          <a:blip r:embed="rId2"/>
          <a:stretch>
            <a:fillRect/>
          </a:stretch>
        </p:blipFill>
        <p:spPr>
          <a:xfrm>
            <a:off x="6508373" y="875864"/>
            <a:ext cx="5191449" cy="2811588"/>
          </a:xfrm>
          <a:prstGeom prst="rect">
            <a:avLst/>
          </a:prstGeom>
          <a:effectLst>
            <a:outerShdw blurRad="50800" dist="38100" dir="2700000" algn="tl" rotWithShape="0">
              <a:prstClr val="black">
                <a:alpha val="40000"/>
              </a:prstClr>
            </a:outerShdw>
          </a:effectLst>
        </p:spPr>
      </p:pic>
      <p:pic>
        <p:nvPicPr>
          <p:cNvPr id="29" name="그림 28" descr="텍스트, 옥외설치물, 밤하늘이(가) 표시된 사진&#10;&#10;자동 생성된 설명">
            <a:extLst>
              <a:ext uri="{FF2B5EF4-FFF2-40B4-BE49-F238E27FC236}">
                <a16:creationId xmlns:a16="http://schemas.microsoft.com/office/drawing/2014/main" id="{F605A5F4-C6FA-46CC-B91E-5439D4C8627B}"/>
              </a:ext>
            </a:extLst>
          </p:cNvPr>
          <p:cNvPicPr>
            <a:picLocks noChangeAspect="1"/>
          </p:cNvPicPr>
          <p:nvPr/>
        </p:nvPicPr>
        <p:blipFill>
          <a:blip r:embed="rId3"/>
          <a:stretch>
            <a:fillRect/>
          </a:stretch>
        </p:blipFill>
        <p:spPr>
          <a:xfrm>
            <a:off x="6508372" y="3814374"/>
            <a:ext cx="5191450" cy="2811588"/>
          </a:xfrm>
          <a:prstGeom prst="rect">
            <a:avLst/>
          </a:prstGeom>
          <a:effectLst>
            <a:outerShdw blurRad="50800" dist="38100" dir="2700000" algn="tl" rotWithShape="0">
              <a:prstClr val="black">
                <a:alpha val="40000"/>
              </a:prstClr>
            </a:outerShdw>
          </a:effectLst>
        </p:spPr>
      </p:pic>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 02 Elastic Load Balancer</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F71160F0-851F-4755-9CB2-32225E9161C5}"/>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76D18772-96A3-43A9-B5AE-FAF6EDEBDCC6}"/>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87E63050-E274-458B-8026-6E4065DC2890}"/>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사용자 분산 처리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0E81B752-184A-44FE-BB1E-ACF686DFF7FF}"/>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0E57F17D-B63D-44A1-8F05-2779BD3C7963}"/>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5" name="그림 24">
            <a:extLst>
              <a:ext uri="{FF2B5EF4-FFF2-40B4-BE49-F238E27FC236}">
                <a16:creationId xmlns:a16="http://schemas.microsoft.com/office/drawing/2014/main" id="{FE291D32-929B-4DFB-A0B3-8EE7191E0C86}"/>
              </a:ext>
            </a:extLst>
          </p:cNvPr>
          <p:cNvPicPr>
            <a:picLocks noChangeAspect="1"/>
          </p:cNvPicPr>
          <p:nvPr/>
        </p:nvPicPr>
        <p:blipFill>
          <a:blip r:embed="rId4"/>
          <a:stretch>
            <a:fillRect/>
          </a:stretch>
        </p:blipFill>
        <p:spPr>
          <a:xfrm>
            <a:off x="429664" y="1830282"/>
            <a:ext cx="1438299" cy="1440000"/>
          </a:xfrm>
          <a:prstGeom prst="rect">
            <a:avLst/>
          </a:prstGeom>
        </p:spPr>
      </p:pic>
      <p:sp>
        <p:nvSpPr>
          <p:cNvPr id="26" name="TextBox 25">
            <a:extLst>
              <a:ext uri="{FF2B5EF4-FFF2-40B4-BE49-F238E27FC236}">
                <a16:creationId xmlns:a16="http://schemas.microsoft.com/office/drawing/2014/main" id="{BAC1094A-CBAE-4D56-A7B7-CF7B9151FD37}"/>
              </a:ext>
            </a:extLst>
          </p:cNvPr>
          <p:cNvSpPr txBox="1"/>
          <p:nvPr/>
        </p:nvSpPr>
        <p:spPr>
          <a:xfrm>
            <a:off x="1848686" y="2442875"/>
            <a:ext cx="2579047" cy="830997"/>
          </a:xfrm>
          <a:prstGeom prst="rect">
            <a:avLst/>
          </a:prstGeom>
          <a:noFill/>
        </p:spPr>
        <p:txBody>
          <a:bodyPr wrap="square" rtlCol="0">
            <a:spAutoFit/>
          </a:bodyPr>
          <a:lstStyle/>
          <a:p>
            <a:r>
              <a:rPr lang="en-US" altLang="ko-KR" sz="2400" b="1" dirty="0">
                <a:solidFill>
                  <a:srgbClr val="F58536"/>
                </a:solidFill>
                <a:latin typeface="맑은 고딕" panose="020B0503020000020004" pitchFamily="50" charset="-127"/>
                <a:ea typeface="맑은 고딕" panose="020B0503020000020004" pitchFamily="50" charset="-127"/>
              </a:rPr>
              <a:t>Elastic</a:t>
            </a:r>
          </a:p>
          <a:p>
            <a:r>
              <a:rPr lang="en-US" altLang="ko-KR" sz="2400" b="1" dirty="0">
                <a:solidFill>
                  <a:schemeClr val="bg1"/>
                </a:solidFill>
                <a:latin typeface="맑은 고딕" panose="020B0503020000020004" pitchFamily="50" charset="-127"/>
                <a:ea typeface="맑은 고딕" panose="020B0503020000020004" pitchFamily="50" charset="-127"/>
              </a:rPr>
              <a:t>Load Balancer</a:t>
            </a:r>
            <a:endParaRPr lang="ko-KR" altLang="en-US" sz="2400" b="1" dirty="0">
              <a:solidFill>
                <a:schemeClr val="bg1"/>
              </a:solidFill>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4CFACB08-09D7-4AD2-ACBB-53D25B257BED}"/>
              </a:ext>
            </a:extLst>
          </p:cNvPr>
          <p:cNvSpPr txBox="1"/>
          <p:nvPr/>
        </p:nvSpPr>
        <p:spPr>
          <a:xfrm>
            <a:off x="429664" y="3733913"/>
            <a:ext cx="5048655" cy="2246769"/>
          </a:xfrm>
          <a:prstGeom prst="rect">
            <a:avLst/>
          </a:prstGeom>
          <a:noFill/>
        </p:spPr>
        <p:txBody>
          <a:bodyPr wrap="square" rtlCol="0">
            <a:spAutoFit/>
          </a:bodyPr>
          <a:lstStyle/>
          <a:p>
            <a:r>
              <a:rPr lang="en-US" altLang="ko-KR" sz="1400" b="0" i="0" dirty="0">
                <a:solidFill>
                  <a:srgbClr val="16191F"/>
                </a:solidFill>
                <a:effectLst/>
                <a:latin typeface="맑은 고딕" panose="020B0503020000020004" pitchFamily="50" charset="-127"/>
                <a:ea typeface="맑은 고딕" panose="020B0503020000020004" pitchFamily="50" charset="-127"/>
              </a:rPr>
              <a:t>Elastic Load Balancing</a:t>
            </a:r>
            <a:r>
              <a:rPr lang="ko-KR" altLang="en-US" sz="1400" b="0" i="0" dirty="0">
                <a:solidFill>
                  <a:srgbClr val="16191F"/>
                </a:solidFill>
                <a:effectLst/>
                <a:latin typeface="맑은 고딕" panose="020B0503020000020004" pitchFamily="50" charset="-127"/>
                <a:ea typeface="맑은 고딕" panose="020B0503020000020004" pitchFamily="50" charset="-127"/>
              </a:rPr>
              <a:t>은 둘 이상의 가용 영역에서 </a:t>
            </a:r>
            <a:r>
              <a:rPr lang="en-US" altLang="ko-KR" sz="1400" b="0" i="0" dirty="0">
                <a:solidFill>
                  <a:srgbClr val="16191F"/>
                </a:solidFill>
                <a:effectLst/>
                <a:latin typeface="맑은 고딕" panose="020B0503020000020004" pitchFamily="50" charset="-127"/>
                <a:ea typeface="맑은 고딕" panose="020B0503020000020004" pitchFamily="50" charset="-127"/>
              </a:rPr>
              <a:t>EC2 </a:t>
            </a:r>
            <a:r>
              <a:rPr lang="ko-KR" altLang="en-US" sz="1400" b="0" i="0" dirty="0">
                <a:solidFill>
                  <a:srgbClr val="16191F"/>
                </a:solidFill>
                <a:effectLst/>
                <a:latin typeface="맑은 고딕" panose="020B0503020000020004" pitchFamily="50" charset="-127"/>
                <a:ea typeface="맑은 고딕" panose="020B0503020000020004" pitchFamily="50" charset="-127"/>
              </a:rPr>
              <a:t>인스턴스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r>
              <a:rPr lang="ko-KR" altLang="en-US" sz="1400" b="0" i="0" dirty="0">
                <a:solidFill>
                  <a:srgbClr val="16191F"/>
                </a:solidFill>
                <a:effectLst/>
                <a:latin typeface="맑은 고딕" panose="020B0503020000020004" pitchFamily="50" charset="-127"/>
                <a:ea typeface="맑은 고딕" panose="020B0503020000020004" pitchFamily="50" charset="-127"/>
              </a:rPr>
              <a:t>컨테이너</a:t>
            </a:r>
            <a:r>
              <a:rPr lang="en-US" altLang="ko-KR" sz="1400" b="0" i="0" dirty="0">
                <a:solidFill>
                  <a:srgbClr val="16191F"/>
                </a:solidFill>
                <a:effectLst/>
                <a:latin typeface="맑은 고딕" panose="020B0503020000020004" pitchFamily="50" charset="-127"/>
                <a:ea typeface="맑은 고딕" panose="020B0503020000020004" pitchFamily="50" charset="-127"/>
              </a:rPr>
              <a:t>, IP </a:t>
            </a:r>
            <a:r>
              <a:rPr lang="ko-KR" altLang="en-US" sz="1400" b="0" i="0" dirty="0">
                <a:solidFill>
                  <a:srgbClr val="16191F"/>
                </a:solidFill>
                <a:effectLst/>
                <a:latin typeface="맑은 고딕" panose="020B0503020000020004" pitchFamily="50" charset="-127"/>
                <a:ea typeface="맑은 고딕" panose="020B0503020000020004" pitchFamily="50" charset="-127"/>
              </a:rPr>
              <a:t>주소 등 여러 대상에 걸쳐 수신되는 트래픽을 자동으로 분산합니다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r>
              <a:rPr lang="ko-KR" altLang="en-US" sz="1400" b="0" i="0" dirty="0">
                <a:solidFill>
                  <a:srgbClr val="16191F"/>
                </a:solidFill>
                <a:effectLst/>
                <a:latin typeface="맑은 고딕" panose="020B0503020000020004" pitchFamily="50" charset="-127"/>
                <a:ea typeface="맑은 고딕" panose="020B0503020000020004" pitchFamily="50" charset="-127"/>
              </a:rPr>
              <a:t>등록된 대상의 상태를 모니터링하면서 상태가 양호한 대상으로만 트래픽을 라우팅합니다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p>
          <a:p>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en-US" altLang="ko-KR" sz="1400" b="0" i="0" dirty="0">
                <a:solidFill>
                  <a:srgbClr val="16191F"/>
                </a:solidFill>
                <a:effectLst/>
                <a:latin typeface="맑은 고딕" panose="020B0503020000020004" pitchFamily="50" charset="-127"/>
                <a:ea typeface="맑은 고딕" panose="020B0503020000020004" pitchFamily="50" charset="-127"/>
              </a:rPr>
              <a:t>Elastic Load Balancing</a:t>
            </a:r>
            <a:r>
              <a:rPr lang="ko-KR" altLang="en-US" sz="1400" b="0" i="0" dirty="0">
                <a:solidFill>
                  <a:srgbClr val="16191F"/>
                </a:solidFill>
                <a:effectLst/>
                <a:latin typeface="맑은 고딕" panose="020B0503020000020004" pitchFamily="50" charset="-127"/>
                <a:ea typeface="맑은 고딕" panose="020B0503020000020004" pitchFamily="50" charset="-127"/>
              </a:rPr>
              <a:t>은 수신 트래픽이 시간이 지남에 따라 변경됨에 따라 </a:t>
            </a:r>
            <a:r>
              <a:rPr lang="en-US" altLang="ko-KR" sz="1400" b="0" i="0" dirty="0">
                <a:solidFill>
                  <a:srgbClr val="16191F"/>
                </a:solidFill>
                <a:effectLst/>
                <a:latin typeface="맑은 고딕" panose="020B0503020000020004" pitchFamily="50" charset="-127"/>
                <a:ea typeface="맑은 고딕" panose="020B0503020000020004" pitchFamily="50" charset="-127"/>
              </a:rPr>
              <a:t>Load Balancer</a:t>
            </a:r>
            <a:r>
              <a:rPr lang="ko-KR" altLang="en-US" sz="1400" b="0" i="0" dirty="0">
                <a:solidFill>
                  <a:srgbClr val="16191F"/>
                </a:solidFill>
                <a:effectLst/>
                <a:latin typeface="맑은 고딕" panose="020B0503020000020004" pitchFamily="50" charset="-127"/>
                <a:ea typeface="맑은 고딕" panose="020B0503020000020004" pitchFamily="50" charset="-127"/>
              </a:rPr>
              <a:t>를 확장합니다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p>
          <a:p>
            <a:r>
              <a:rPr lang="ko-KR" altLang="en-US" sz="1400" b="0" i="0" dirty="0">
                <a:solidFill>
                  <a:srgbClr val="16191F"/>
                </a:solidFill>
                <a:effectLst/>
                <a:latin typeface="맑은 고딕" panose="020B0503020000020004" pitchFamily="50" charset="-127"/>
                <a:ea typeface="맑은 고딕" panose="020B0503020000020004" pitchFamily="50" charset="-127"/>
              </a:rPr>
              <a:t>대다수의 워크로드에 맞게 자동으로 조정할 수 있습니다</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p>
          <a:p>
            <a:r>
              <a:rPr lang="ko-KR" altLang="en-US" sz="1400" dirty="0">
                <a:solidFill>
                  <a:schemeClr val="bg1"/>
                </a:solidFill>
                <a:latin typeface="맑은 고딕" panose="020B0503020000020004" pitchFamily="50" charset="-127"/>
                <a:ea typeface="맑은 고딕" panose="020B0503020000020004" pitchFamily="50" charset="-127"/>
              </a:rPr>
              <a:t>생성한 </a:t>
            </a:r>
            <a:r>
              <a:rPr lang="en-US" altLang="ko-KR" sz="1400" dirty="0">
                <a:solidFill>
                  <a:schemeClr val="bg1"/>
                </a:solidFill>
                <a:latin typeface="맑은 고딕" panose="020B0503020000020004" pitchFamily="50" charset="-127"/>
                <a:ea typeface="맑은 고딕" panose="020B0503020000020004" pitchFamily="50" charset="-127"/>
              </a:rPr>
              <a:t>ELB</a:t>
            </a:r>
            <a:r>
              <a:rPr lang="ko-KR" altLang="en-US" sz="1400" dirty="0">
                <a:solidFill>
                  <a:schemeClr val="bg1"/>
                </a:solidFill>
                <a:latin typeface="맑은 고딕" panose="020B0503020000020004" pitchFamily="50" charset="-127"/>
                <a:ea typeface="맑은 고딕" panose="020B0503020000020004" pitchFamily="50" charset="-127"/>
              </a:rPr>
              <a:t>에서 </a:t>
            </a:r>
            <a:r>
              <a:rPr lang="en-US" altLang="ko-KR" sz="1400" dirty="0">
                <a:solidFill>
                  <a:schemeClr val="bg1"/>
                </a:solidFill>
                <a:latin typeface="맑은 고딕" panose="020B0503020000020004" pitchFamily="50" charset="-127"/>
                <a:ea typeface="맑은 고딕" panose="020B0503020000020004" pitchFamily="50" charset="-127"/>
              </a:rPr>
              <a:t>2</a:t>
            </a:r>
            <a:r>
              <a:rPr lang="ko-KR" altLang="en-US" sz="1400" dirty="0">
                <a:solidFill>
                  <a:schemeClr val="bg1"/>
                </a:solidFill>
                <a:latin typeface="맑은 고딕" panose="020B0503020000020004" pitchFamily="50" charset="-127"/>
                <a:ea typeface="맑은 고딕" panose="020B0503020000020004" pitchFamily="50" charset="-127"/>
              </a:rPr>
              <a:t>개의 인스턴스로 분산되는 것을 확인했고</a:t>
            </a:r>
            <a:r>
              <a:rPr lang="en-US" altLang="ko-KR" sz="1400" dirty="0">
                <a:solidFill>
                  <a:schemeClr val="bg1"/>
                </a:solidFill>
                <a:latin typeface="맑은 고딕" panose="020B0503020000020004" pitchFamily="50" charset="-127"/>
                <a:ea typeface="맑은 고딕" panose="020B0503020000020004" pitchFamily="50" charset="-127"/>
              </a:rPr>
              <a:t>,</a:t>
            </a:r>
          </a:p>
          <a:p>
            <a:r>
              <a:rPr lang="ko-KR" altLang="en-US" sz="1400" dirty="0">
                <a:solidFill>
                  <a:schemeClr val="bg1"/>
                </a:solidFill>
                <a:latin typeface="맑은 고딕" panose="020B0503020000020004" pitchFamily="50" charset="-127"/>
                <a:ea typeface="맑은 고딕" panose="020B0503020000020004" pitchFamily="50" charset="-127"/>
              </a:rPr>
              <a:t>사용자가 한꺼번에 몰리지 않게 분산 처리를 해줬다</a:t>
            </a:r>
            <a:r>
              <a:rPr lang="en-US" altLang="ko-KR" sz="1400" dirty="0">
                <a:solidFill>
                  <a:schemeClr val="bg1"/>
                </a:solidFill>
                <a:latin typeface="맑은 고딕" panose="020B0503020000020004" pitchFamily="50" charset="-127"/>
                <a:ea typeface="맑은 고딕" panose="020B0503020000020004" pitchFamily="50" charset="-127"/>
              </a:rPr>
              <a:t>.</a:t>
            </a:r>
          </a:p>
        </p:txBody>
      </p:sp>
      <p:sp>
        <p:nvSpPr>
          <p:cNvPr id="4" name="이등변 삼각형 3">
            <a:extLst>
              <a:ext uri="{FF2B5EF4-FFF2-40B4-BE49-F238E27FC236}">
                <a16:creationId xmlns:a16="http://schemas.microsoft.com/office/drawing/2014/main" id="{58B1823A-A27E-40BC-A5A3-C24F905ABF48}"/>
              </a:ext>
            </a:extLst>
          </p:cNvPr>
          <p:cNvSpPr/>
          <p:nvPr/>
        </p:nvSpPr>
        <p:spPr>
          <a:xfrm rot="16200000">
            <a:off x="4391053" y="2654380"/>
            <a:ext cx="586120" cy="512759"/>
          </a:xfrm>
          <a:prstGeom prst="triangle">
            <a:avLst/>
          </a:prstGeom>
          <a:solidFill>
            <a:srgbClr val="F58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094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자유형: 도형 11">
            <a:extLst>
              <a:ext uri="{FF2B5EF4-FFF2-40B4-BE49-F238E27FC236}">
                <a16:creationId xmlns:a16="http://schemas.microsoft.com/office/drawing/2014/main" id="{D4C98A3D-6C01-4A21-847C-D0315840D9E8}"/>
              </a:ext>
            </a:extLst>
          </p:cNvPr>
          <p:cNvSpPr/>
          <p:nvPr/>
        </p:nvSpPr>
        <p:spPr>
          <a:xfrm>
            <a:off x="5073445" y="4552336"/>
            <a:ext cx="1740310" cy="834236"/>
          </a:xfrm>
          <a:custGeom>
            <a:avLst/>
            <a:gdLst>
              <a:gd name="connsiteX0" fmla="*/ 1838632 w 1838632"/>
              <a:gd name="connsiteY0" fmla="*/ 0 h 1238865"/>
              <a:gd name="connsiteX1" fmla="*/ 1258529 w 1838632"/>
              <a:gd name="connsiteY1" fmla="*/ 0 h 1238865"/>
              <a:gd name="connsiteX2" fmla="*/ 1268361 w 1838632"/>
              <a:gd name="connsiteY2" fmla="*/ 1238865 h 1238865"/>
              <a:gd name="connsiteX3" fmla="*/ 0 w 1838632"/>
              <a:gd name="connsiteY3" fmla="*/ 1229033 h 1238865"/>
            </a:gdLst>
            <a:ahLst/>
            <a:cxnLst>
              <a:cxn ang="0">
                <a:pos x="connsiteX0" y="connsiteY0"/>
              </a:cxn>
              <a:cxn ang="0">
                <a:pos x="connsiteX1" y="connsiteY1"/>
              </a:cxn>
              <a:cxn ang="0">
                <a:pos x="connsiteX2" y="connsiteY2"/>
              </a:cxn>
              <a:cxn ang="0">
                <a:pos x="connsiteX3" y="connsiteY3"/>
              </a:cxn>
            </a:cxnLst>
            <a:rect l="l" t="t" r="r" b="b"/>
            <a:pathLst>
              <a:path w="1838632" h="1238865">
                <a:moveTo>
                  <a:pt x="1838632" y="0"/>
                </a:moveTo>
                <a:lnTo>
                  <a:pt x="1258529" y="0"/>
                </a:lnTo>
                <a:cubicBezTo>
                  <a:pt x="1261806" y="412955"/>
                  <a:pt x="1265084" y="825910"/>
                  <a:pt x="1268361" y="1238865"/>
                </a:cubicBezTo>
                <a:lnTo>
                  <a:pt x="0" y="1229033"/>
                </a:lnTo>
              </a:path>
            </a:pathLst>
          </a:cu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32DAD0A3-B2AB-4C8E-80C5-09D94F55F577}"/>
              </a:ext>
            </a:extLst>
          </p:cNvPr>
          <p:cNvCxnSpPr>
            <a:cxnSpLocks/>
          </p:cNvCxnSpPr>
          <p:nvPr/>
        </p:nvCxnSpPr>
        <p:spPr>
          <a:xfrm flipH="1">
            <a:off x="6258478" y="5386347"/>
            <a:ext cx="1229033" cy="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1140B6C-B02A-4472-B9D4-0751DFDDCA36}"/>
              </a:ext>
            </a:extLst>
          </p:cNvPr>
          <p:cNvCxnSpPr>
            <a:cxnSpLocks/>
          </p:cNvCxnSpPr>
          <p:nvPr/>
        </p:nvCxnSpPr>
        <p:spPr>
          <a:xfrm flipH="1">
            <a:off x="5801032" y="3280797"/>
            <a:ext cx="1229033" cy="0"/>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F4F57D20-6352-4DEE-835C-E63EEE866606}"/>
              </a:ext>
            </a:extLst>
          </p:cNvPr>
          <p:cNvSpPr/>
          <p:nvPr/>
        </p:nvSpPr>
        <p:spPr>
          <a:xfrm>
            <a:off x="4661647" y="1909483"/>
            <a:ext cx="2106706" cy="2174520"/>
          </a:xfrm>
          <a:custGeom>
            <a:avLst/>
            <a:gdLst>
              <a:gd name="connsiteX0" fmla="*/ 2196353 w 2196353"/>
              <a:gd name="connsiteY0" fmla="*/ 0 h 2626659"/>
              <a:gd name="connsiteX1" fmla="*/ 1147482 w 2196353"/>
              <a:gd name="connsiteY1" fmla="*/ 8965 h 2626659"/>
              <a:gd name="connsiteX2" fmla="*/ 1147482 w 2196353"/>
              <a:gd name="connsiteY2" fmla="*/ 2626659 h 2626659"/>
              <a:gd name="connsiteX3" fmla="*/ 0 w 2196353"/>
              <a:gd name="connsiteY3" fmla="*/ 2617694 h 2626659"/>
            </a:gdLst>
            <a:ahLst/>
            <a:cxnLst>
              <a:cxn ang="0">
                <a:pos x="connsiteX0" y="connsiteY0"/>
              </a:cxn>
              <a:cxn ang="0">
                <a:pos x="connsiteX1" y="connsiteY1"/>
              </a:cxn>
              <a:cxn ang="0">
                <a:pos x="connsiteX2" y="connsiteY2"/>
              </a:cxn>
              <a:cxn ang="0">
                <a:pos x="connsiteX3" y="connsiteY3"/>
              </a:cxn>
            </a:cxnLst>
            <a:rect l="l" t="t" r="r" b="b"/>
            <a:pathLst>
              <a:path w="2196353" h="2626659">
                <a:moveTo>
                  <a:pt x="2196353" y="0"/>
                </a:moveTo>
                <a:lnTo>
                  <a:pt x="1147482" y="8965"/>
                </a:lnTo>
                <a:lnTo>
                  <a:pt x="1147482" y="2626659"/>
                </a:lnTo>
                <a:lnTo>
                  <a:pt x="0" y="2617694"/>
                </a:lnTo>
              </a:path>
            </a:pathLst>
          </a:cu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 03 Auto Scaling</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3D1FE11D-952A-470F-A4A8-44A497A8B085}"/>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3521077F-6A28-4ACD-95FD-EFD616586FDA}"/>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BD4428D0-2736-479E-A37E-F42BC0074E66}"/>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장애 발생 시 조치</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03C0D2B7-91EF-4486-9E32-BE625AD83D7D}"/>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6806D314-3560-4C17-B468-3C0260904A8C}"/>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5" name="그림 24">
            <a:extLst>
              <a:ext uri="{FF2B5EF4-FFF2-40B4-BE49-F238E27FC236}">
                <a16:creationId xmlns:a16="http://schemas.microsoft.com/office/drawing/2014/main" id="{B449BB76-03AD-4101-9BDB-AEC144DCC256}"/>
              </a:ext>
            </a:extLst>
          </p:cNvPr>
          <p:cNvPicPr>
            <a:picLocks noChangeAspect="1"/>
          </p:cNvPicPr>
          <p:nvPr/>
        </p:nvPicPr>
        <p:blipFill>
          <a:blip r:embed="rId2"/>
          <a:srcRect t="759"/>
          <a:stretch>
            <a:fillRect/>
          </a:stretch>
        </p:blipFill>
        <p:spPr>
          <a:xfrm>
            <a:off x="492173" y="1840797"/>
            <a:ext cx="1319114" cy="1440000"/>
          </a:xfrm>
          <a:custGeom>
            <a:avLst/>
            <a:gdLst>
              <a:gd name="connsiteX0" fmla="*/ 0 w 2572109"/>
              <a:gd name="connsiteY0" fmla="*/ 0 h 2571498"/>
              <a:gd name="connsiteX1" fmla="*/ 2572109 w 2572109"/>
              <a:gd name="connsiteY1" fmla="*/ 0 h 2571498"/>
              <a:gd name="connsiteX2" fmla="*/ 2572109 w 2572109"/>
              <a:gd name="connsiteY2" fmla="*/ 2571498 h 2571498"/>
              <a:gd name="connsiteX3" fmla="*/ 0 w 2572109"/>
              <a:gd name="connsiteY3" fmla="*/ 2571498 h 2571498"/>
            </a:gdLst>
            <a:ahLst/>
            <a:cxnLst>
              <a:cxn ang="0">
                <a:pos x="connsiteX0" y="connsiteY0"/>
              </a:cxn>
              <a:cxn ang="0">
                <a:pos x="connsiteX1" y="connsiteY1"/>
              </a:cxn>
              <a:cxn ang="0">
                <a:pos x="connsiteX2" y="connsiteY2"/>
              </a:cxn>
              <a:cxn ang="0">
                <a:pos x="connsiteX3" y="connsiteY3"/>
              </a:cxn>
            </a:cxnLst>
            <a:rect l="l" t="t" r="r" b="b"/>
            <a:pathLst>
              <a:path w="2572109" h="2571498">
                <a:moveTo>
                  <a:pt x="0" y="0"/>
                </a:moveTo>
                <a:lnTo>
                  <a:pt x="2572109" y="0"/>
                </a:lnTo>
                <a:lnTo>
                  <a:pt x="2572109" y="2571498"/>
                </a:lnTo>
                <a:lnTo>
                  <a:pt x="0" y="2571498"/>
                </a:lnTo>
                <a:close/>
              </a:path>
            </a:pathLst>
          </a:custGeom>
        </p:spPr>
      </p:pic>
      <p:sp>
        <p:nvSpPr>
          <p:cNvPr id="26" name="TextBox 25">
            <a:extLst>
              <a:ext uri="{FF2B5EF4-FFF2-40B4-BE49-F238E27FC236}">
                <a16:creationId xmlns:a16="http://schemas.microsoft.com/office/drawing/2014/main" id="{A62212B2-67F2-48AF-82D3-2AF29AEC7FDA}"/>
              </a:ext>
            </a:extLst>
          </p:cNvPr>
          <p:cNvSpPr txBox="1"/>
          <p:nvPr/>
        </p:nvSpPr>
        <p:spPr>
          <a:xfrm>
            <a:off x="1930418" y="2450372"/>
            <a:ext cx="1923057" cy="830997"/>
          </a:xfrm>
          <a:prstGeom prst="rect">
            <a:avLst/>
          </a:prstGeom>
          <a:noFill/>
        </p:spPr>
        <p:txBody>
          <a:bodyPr wrap="square" rtlCol="0">
            <a:spAutoFit/>
          </a:bodyPr>
          <a:lstStyle/>
          <a:p>
            <a:r>
              <a:rPr lang="en-US" altLang="ko-KR" sz="2400" b="1" dirty="0">
                <a:solidFill>
                  <a:srgbClr val="CF5913"/>
                </a:solidFill>
                <a:latin typeface="맑은 고딕" panose="020B0503020000020004" pitchFamily="50" charset="-127"/>
                <a:ea typeface="맑은 고딕" panose="020B0503020000020004" pitchFamily="50" charset="-127"/>
              </a:rPr>
              <a:t>Auto</a:t>
            </a:r>
          </a:p>
          <a:p>
            <a:r>
              <a:rPr lang="en-US" altLang="ko-KR" sz="2400" b="1" dirty="0">
                <a:solidFill>
                  <a:schemeClr val="bg1"/>
                </a:solidFill>
                <a:latin typeface="맑은 고딕" panose="020B0503020000020004" pitchFamily="50" charset="-127"/>
                <a:ea typeface="맑은 고딕" panose="020B0503020000020004" pitchFamily="50" charset="-127"/>
              </a:rPr>
              <a:t>Scaling</a:t>
            </a:r>
            <a:endParaRPr lang="ko-KR" altLang="en-US" sz="2400" b="1" dirty="0">
              <a:solidFill>
                <a:schemeClr val="bg1"/>
              </a:solidFill>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428EA7E7-EC15-488A-B75A-14AEF05D5250}"/>
              </a:ext>
            </a:extLst>
          </p:cNvPr>
          <p:cNvSpPr txBox="1"/>
          <p:nvPr/>
        </p:nvSpPr>
        <p:spPr>
          <a:xfrm>
            <a:off x="429664" y="3742770"/>
            <a:ext cx="4866640" cy="1815882"/>
          </a:xfrm>
          <a:prstGeom prst="rect">
            <a:avLst/>
          </a:prstGeom>
          <a:noFill/>
        </p:spPr>
        <p:txBody>
          <a:bodyPr wrap="square">
            <a:spAutoFit/>
          </a:bodyPr>
          <a:lstStyle/>
          <a:p>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사용자에게 서버가 다운이 되더라도</a:t>
            </a:r>
            <a:r>
              <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 Auto Scaling</a:t>
            </a:r>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이 </a:t>
            </a:r>
            <a:endPar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endParaRPr>
          </a:p>
          <a:p>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활성화 되어 있다면 </a:t>
            </a:r>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약간의 딜레이 말고는 체감되지 </a:t>
            </a:r>
            <a:endPar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endParaRPr>
          </a:p>
          <a:p>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않게 운영이 가능하다</a:t>
            </a:r>
            <a:r>
              <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a:t>
            </a:r>
            <a:endPar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endParaRPr>
          </a:p>
          <a:p>
            <a:endPar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endParaRPr>
          </a:p>
          <a:p>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추가적으로 설정 값에 따라 사용하지 않을 때는 과금을 </a:t>
            </a:r>
            <a:endPar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endParaRPr>
          </a:p>
          <a:p>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최소화 할 수 있다</a:t>
            </a:r>
            <a:r>
              <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a:t>
            </a:r>
          </a:p>
          <a:p>
            <a:r>
              <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&gt;&gt; </a:t>
            </a:r>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설정 값을 변경하지 않고 종료한다면</a:t>
            </a:r>
            <a:r>
              <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a:t>
            </a:r>
          </a:p>
          <a:p>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인스턴스를 종료해도</a:t>
            </a:r>
            <a:r>
              <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 </a:t>
            </a:r>
            <a:r>
              <a:rPr lang="ko-KR" altLang="en-US"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예상치 못한 과금이 발생할</a:t>
            </a:r>
            <a:r>
              <a:rPr lang="en-US" altLang="ko-KR" sz="1400" dirty="0">
                <a:solidFill>
                  <a:srgbClr val="16191F"/>
                </a:solidFill>
                <a:latin typeface="맑은 고딕" panose="020B0503020000020004" pitchFamily="50" charset="-127"/>
                <a:ea typeface="맑은 고딕" panose="020B0503020000020004" pitchFamily="50" charset="-127"/>
                <a:cs typeface="Malgun Gothic Semilight" panose="020B0502040204020203" pitchFamily="50" charset="-127"/>
              </a:rPr>
              <a:t> </a:t>
            </a:r>
            <a:r>
              <a:rPr lang="ko-KR" altLang="en-US"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수 있다</a:t>
            </a:r>
            <a:r>
              <a:rPr lang="en-US" altLang="ko-KR" sz="1400" i="0" dirty="0">
                <a:solidFill>
                  <a:srgbClr val="16191F"/>
                </a:solidFill>
                <a:effectLst/>
                <a:latin typeface="맑은 고딕" panose="020B0503020000020004" pitchFamily="50" charset="-127"/>
                <a:ea typeface="맑은 고딕" panose="020B0503020000020004" pitchFamily="50" charset="-127"/>
                <a:cs typeface="Malgun Gothic Semilight" panose="020B0502040204020203" pitchFamily="50" charset="-127"/>
              </a:rPr>
              <a:t>. </a:t>
            </a:r>
          </a:p>
        </p:txBody>
      </p:sp>
      <p:grpSp>
        <p:nvGrpSpPr>
          <p:cNvPr id="43" name="그룹 42">
            <a:extLst>
              <a:ext uri="{FF2B5EF4-FFF2-40B4-BE49-F238E27FC236}">
                <a16:creationId xmlns:a16="http://schemas.microsoft.com/office/drawing/2014/main" id="{530B00CC-E257-4FB5-8622-2C641A5BFA2E}"/>
              </a:ext>
            </a:extLst>
          </p:cNvPr>
          <p:cNvGrpSpPr/>
          <p:nvPr/>
        </p:nvGrpSpPr>
        <p:grpSpPr>
          <a:xfrm>
            <a:off x="6489537" y="1154547"/>
            <a:ext cx="5210290" cy="2423477"/>
            <a:chOff x="6489537" y="1154547"/>
            <a:chExt cx="5210290" cy="2423477"/>
          </a:xfrm>
          <a:effectLst>
            <a:outerShdw blurRad="50800" dist="38100" dir="2700000" algn="tl" rotWithShape="0">
              <a:prstClr val="black">
                <a:alpha val="40000"/>
              </a:prstClr>
            </a:outerShdw>
          </a:effectLst>
        </p:grpSpPr>
        <p:pic>
          <p:nvPicPr>
            <p:cNvPr id="32" name="그림 31">
              <a:extLst>
                <a:ext uri="{FF2B5EF4-FFF2-40B4-BE49-F238E27FC236}">
                  <a16:creationId xmlns:a16="http://schemas.microsoft.com/office/drawing/2014/main" id="{13D6A4BC-3D0F-4875-AB10-C60710D7EA46}"/>
                </a:ext>
              </a:extLst>
            </p:cNvPr>
            <p:cNvPicPr>
              <a:picLocks noChangeAspect="1"/>
            </p:cNvPicPr>
            <p:nvPr/>
          </p:nvPicPr>
          <p:blipFill>
            <a:blip r:embed="rId3"/>
            <a:stretch>
              <a:fillRect/>
            </a:stretch>
          </p:blipFill>
          <p:spPr>
            <a:xfrm>
              <a:off x="6489537" y="1154547"/>
              <a:ext cx="5210290" cy="1769533"/>
            </a:xfrm>
            <a:prstGeom prst="rect">
              <a:avLst/>
            </a:prstGeom>
          </p:spPr>
        </p:pic>
        <p:pic>
          <p:nvPicPr>
            <p:cNvPr id="42" name="그림 41" descr="텍스트이(가) 표시된 사진&#10;&#10;자동 생성된 설명">
              <a:extLst>
                <a:ext uri="{FF2B5EF4-FFF2-40B4-BE49-F238E27FC236}">
                  <a16:creationId xmlns:a16="http://schemas.microsoft.com/office/drawing/2014/main" id="{F67A963B-ADCC-4D9C-B552-466F94DB1571}"/>
                </a:ext>
              </a:extLst>
            </p:cNvPr>
            <p:cNvPicPr>
              <a:picLocks noChangeAspect="1"/>
            </p:cNvPicPr>
            <p:nvPr/>
          </p:nvPicPr>
          <p:blipFill>
            <a:blip r:embed="rId4"/>
            <a:stretch>
              <a:fillRect/>
            </a:stretch>
          </p:blipFill>
          <p:spPr>
            <a:xfrm>
              <a:off x="6489537" y="2539776"/>
              <a:ext cx="5210290" cy="1038248"/>
            </a:xfrm>
            <a:prstGeom prst="rect">
              <a:avLst/>
            </a:prstGeom>
          </p:spPr>
        </p:pic>
      </p:grpSp>
      <p:pic>
        <p:nvPicPr>
          <p:cNvPr id="38" name="그림 37">
            <a:extLst>
              <a:ext uri="{FF2B5EF4-FFF2-40B4-BE49-F238E27FC236}">
                <a16:creationId xmlns:a16="http://schemas.microsoft.com/office/drawing/2014/main" id="{77C9EA2E-DCCD-4575-98F1-F4A083BD18AE}"/>
              </a:ext>
            </a:extLst>
          </p:cNvPr>
          <p:cNvPicPr>
            <a:picLocks noChangeAspect="1"/>
          </p:cNvPicPr>
          <p:nvPr/>
        </p:nvPicPr>
        <p:blipFill>
          <a:blip r:embed="rId5"/>
          <a:stretch>
            <a:fillRect/>
          </a:stretch>
        </p:blipFill>
        <p:spPr>
          <a:xfrm>
            <a:off x="6489537" y="3816776"/>
            <a:ext cx="5210290" cy="1420324"/>
          </a:xfrm>
          <a:prstGeom prst="rect">
            <a:avLst/>
          </a:prstGeom>
        </p:spPr>
      </p:pic>
      <p:pic>
        <p:nvPicPr>
          <p:cNvPr id="45" name="그림 44" descr="텍스트이(가) 표시된 사진&#10;&#10;자동 생성된 설명">
            <a:extLst>
              <a:ext uri="{FF2B5EF4-FFF2-40B4-BE49-F238E27FC236}">
                <a16:creationId xmlns:a16="http://schemas.microsoft.com/office/drawing/2014/main" id="{0F5AC43C-7577-40BA-9AD3-9682ECA890A8}"/>
              </a:ext>
            </a:extLst>
          </p:cNvPr>
          <p:cNvPicPr>
            <a:picLocks noChangeAspect="1"/>
          </p:cNvPicPr>
          <p:nvPr/>
        </p:nvPicPr>
        <p:blipFill>
          <a:blip r:embed="rId6"/>
          <a:stretch>
            <a:fillRect/>
          </a:stretch>
        </p:blipFill>
        <p:spPr>
          <a:xfrm>
            <a:off x="6489538" y="4976698"/>
            <a:ext cx="5210290" cy="1251382"/>
          </a:xfrm>
          <a:prstGeom prst="rect">
            <a:avLst/>
          </a:prstGeom>
        </p:spPr>
      </p:pic>
    </p:spTree>
    <p:extLst>
      <p:ext uri="{BB962C8B-B14F-4D97-AF65-F5344CB8AC3E}">
        <p14:creationId xmlns:p14="http://schemas.microsoft.com/office/powerpoint/2010/main" val="169246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04 </a:t>
            </a:r>
            <a:r>
              <a:rPr lang="ko-KR" altLang="en-US" sz="2800" b="1">
                <a:latin typeface="맑은 고딕" panose="020B0503020000020004" pitchFamily="50" charset="-127"/>
                <a:ea typeface="맑은 고딕" panose="020B0503020000020004" pitchFamily="50" charset="-127"/>
              </a:rPr>
              <a:t>탄력적인 운영</a:t>
            </a:r>
            <a:endParaRPr lang="ko-KR" altLang="en-US" sz="2800" b="1" dirty="0">
              <a:latin typeface="맑은 고딕" panose="020B0503020000020004" pitchFamily="50" charset="-127"/>
              <a:ea typeface="맑은 고딕" panose="020B0503020000020004" pitchFamily="50" charset="-127"/>
            </a:endParaRPr>
          </a:p>
        </p:txBody>
      </p:sp>
      <p:grpSp>
        <p:nvGrpSpPr>
          <p:cNvPr id="24" name="그룹 23">
            <a:extLst>
              <a:ext uri="{FF2B5EF4-FFF2-40B4-BE49-F238E27FC236}">
                <a16:creationId xmlns:a16="http://schemas.microsoft.com/office/drawing/2014/main" id="{3F47BBEA-E1EB-4E68-800B-8404D5923EB7}"/>
              </a:ext>
            </a:extLst>
          </p:cNvPr>
          <p:cNvGrpSpPr/>
          <p:nvPr/>
        </p:nvGrpSpPr>
        <p:grpSpPr>
          <a:xfrm>
            <a:off x="429664" y="886989"/>
            <a:ext cx="5066583" cy="525311"/>
            <a:chOff x="429664" y="886989"/>
            <a:chExt cx="5066583" cy="525311"/>
          </a:xfrm>
        </p:grpSpPr>
        <p:grpSp>
          <p:nvGrpSpPr>
            <p:cNvPr id="25" name="그룹 24">
              <a:extLst>
                <a:ext uri="{FF2B5EF4-FFF2-40B4-BE49-F238E27FC236}">
                  <a16:creationId xmlns:a16="http://schemas.microsoft.com/office/drawing/2014/main" id="{72E71988-0945-4735-B9E4-734628B1B14B}"/>
                </a:ext>
              </a:extLst>
            </p:cNvPr>
            <p:cNvGrpSpPr/>
            <p:nvPr/>
          </p:nvGrpSpPr>
          <p:grpSpPr>
            <a:xfrm>
              <a:off x="492173" y="1042968"/>
              <a:ext cx="5004074" cy="369332"/>
              <a:chOff x="6399650" y="1788607"/>
              <a:chExt cx="5004074" cy="369332"/>
            </a:xfrm>
          </p:grpSpPr>
          <p:sp>
            <p:nvSpPr>
              <p:cNvPr id="27" name="TextBox 26">
                <a:extLst>
                  <a:ext uri="{FF2B5EF4-FFF2-40B4-BE49-F238E27FC236}">
                    <a16:creationId xmlns:a16="http://schemas.microsoft.com/office/drawing/2014/main" id="{985591D5-3298-4705-B42F-EEA7023031DE}"/>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탄력적인 서버 운영</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8" name="직사각형 27">
                <a:extLst>
                  <a:ext uri="{FF2B5EF4-FFF2-40B4-BE49-F238E27FC236}">
                    <a16:creationId xmlns:a16="http://schemas.microsoft.com/office/drawing/2014/main" id="{2753FD46-24F8-4259-B74C-D8D5DFEEF5AD}"/>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자유형: 도형 25">
              <a:extLst>
                <a:ext uri="{FF2B5EF4-FFF2-40B4-BE49-F238E27FC236}">
                  <a16:creationId xmlns:a16="http://schemas.microsoft.com/office/drawing/2014/main" id="{36828510-3B7A-4266-813D-F34975B5B85E}"/>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9" name="그림 28">
            <a:extLst>
              <a:ext uri="{FF2B5EF4-FFF2-40B4-BE49-F238E27FC236}">
                <a16:creationId xmlns:a16="http://schemas.microsoft.com/office/drawing/2014/main" id="{C21056E0-0AFB-457C-BC6F-7749808A33F6}"/>
              </a:ext>
            </a:extLst>
          </p:cNvPr>
          <p:cNvPicPr>
            <a:picLocks noChangeAspect="1"/>
          </p:cNvPicPr>
          <p:nvPr/>
        </p:nvPicPr>
        <p:blipFill>
          <a:blip r:embed="rId2"/>
          <a:srcRect t="759"/>
          <a:stretch>
            <a:fillRect/>
          </a:stretch>
        </p:blipFill>
        <p:spPr>
          <a:xfrm>
            <a:off x="492173" y="1840797"/>
            <a:ext cx="1319114" cy="1440000"/>
          </a:xfrm>
          <a:custGeom>
            <a:avLst/>
            <a:gdLst>
              <a:gd name="connsiteX0" fmla="*/ 0 w 2572109"/>
              <a:gd name="connsiteY0" fmla="*/ 0 h 2571498"/>
              <a:gd name="connsiteX1" fmla="*/ 2572109 w 2572109"/>
              <a:gd name="connsiteY1" fmla="*/ 0 h 2571498"/>
              <a:gd name="connsiteX2" fmla="*/ 2572109 w 2572109"/>
              <a:gd name="connsiteY2" fmla="*/ 2571498 h 2571498"/>
              <a:gd name="connsiteX3" fmla="*/ 0 w 2572109"/>
              <a:gd name="connsiteY3" fmla="*/ 2571498 h 2571498"/>
            </a:gdLst>
            <a:ahLst/>
            <a:cxnLst>
              <a:cxn ang="0">
                <a:pos x="connsiteX0" y="connsiteY0"/>
              </a:cxn>
              <a:cxn ang="0">
                <a:pos x="connsiteX1" y="connsiteY1"/>
              </a:cxn>
              <a:cxn ang="0">
                <a:pos x="connsiteX2" y="connsiteY2"/>
              </a:cxn>
              <a:cxn ang="0">
                <a:pos x="connsiteX3" y="connsiteY3"/>
              </a:cxn>
            </a:cxnLst>
            <a:rect l="l" t="t" r="r" b="b"/>
            <a:pathLst>
              <a:path w="2572109" h="2571498">
                <a:moveTo>
                  <a:pt x="0" y="0"/>
                </a:moveTo>
                <a:lnTo>
                  <a:pt x="2572109" y="0"/>
                </a:lnTo>
                <a:lnTo>
                  <a:pt x="2572109" y="2571498"/>
                </a:lnTo>
                <a:lnTo>
                  <a:pt x="0" y="2571498"/>
                </a:lnTo>
                <a:close/>
              </a:path>
            </a:pathLst>
          </a:custGeom>
        </p:spPr>
      </p:pic>
      <p:sp>
        <p:nvSpPr>
          <p:cNvPr id="30" name="TextBox 29">
            <a:extLst>
              <a:ext uri="{FF2B5EF4-FFF2-40B4-BE49-F238E27FC236}">
                <a16:creationId xmlns:a16="http://schemas.microsoft.com/office/drawing/2014/main" id="{B1AF6B17-028B-4BAB-9393-2A52C1AAE4BC}"/>
              </a:ext>
            </a:extLst>
          </p:cNvPr>
          <p:cNvSpPr txBox="1"/>
          <p:nvPr/>
        </p:nvSpPr>
        <p:spPr>
          <a:xfrm>
            <a:off x="1930418" y="2450372"/>
            <a:ext cx="1923057" cy="830997"/>
          </a:xfrm>
          <a:prstGeom prst="rect">
            <a:avLst/>
          </a:prstGeom>
          <a:noFill/>
        </p:spPr>
        <p:txBody>
          <a:bodyPr wrap="square" rtlCol="0">
            <a:spAutoFit/>
          </a:bodyPr>
          <a:lstStyle/>
          <a:p>
            <a:r>
              <a:rPr lang="en-US" altLang="ko-KR" sz="2400" b="1" dirty="0">
                <a:solidFill>
                  <a:srgbClr val="CF5913"/>
                </a:solidFill>
                <a:latin typeface="맑은 고딕" panose="020B0503020000020004" pitchFamily="50" charset="-127"/>
                <a:ea typeface="맑은 고딕" panose="020B0503020000020004" pitchFamily="50" charset="-127"/>
              </a:rPr>
              <a:t>Auto</a:t>
            </a:r>
          </a:p>
          <a:p>
            <a:r>
              <a:rPr lang="en-US" altLang="ko-KR" sz="2400" b="1" dirty="0">
                <a:solidFill>
                  <a:schemeClr val="bg1"/>
                </a:solidFill>
                <a:latin typeface="맑은 고딕" panose="020B0503020000020004" pitchFamily="50" charset="-127"/>
                <a:ea typeface="맑은 고딕" panose="020B0503020000020004" pitchFamily="50" charset="-127"/>
              </a:rPr>
              <a:t>Scaling</a:t>
            </a:r>
            <a:endParaRPr lang="ko-KR" altLang="en-US" sz="2400" b="1" dirty="0">
              <a:solidFill>
                <a:schemeClr val="bg1"/>
              </a:solidFill>
              <a:latin typeface="맑은 고딕" panose="020B0503020000020004" pitchFamily="50" charset="-127"/>
              <a:ea typeface="맑은 고딕" panose="020B0503020000020004" pitchFamily="50" charset="-127"/>
            </a:endParaRPr>
          </a:p>
        </p:txBody>
      </p:sp>
      <p:sp>
        <p:nvSpPr>
          <p:cNvPr id="33" name="TextBox 32">
            <a:extLst>
              <a:ext uri="{FF2B5EF4-FFF2-40B4-BE49-F238E27FC236}">
                <a16:creationId xmlns:a16="http://schemas.microsoft.com/office/drawing/2014/main" id="{7DD08637-B6D4-4C8C-AB0B-4F5CD76E45CD}"/>
              </a:ext>
            </a:extLst>
          </p:cNvPr>
          <p:cNvSpPr txBox="1"/>
          <p:nvPr/>
        </p:nvSpPr>
        <p:spPr>
          <a:xfrm>
            <a:off x="429664" y="3742770"/>
            <a:ext cx="5666334" cy="1390124"/>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Auto Scaling</a:t>
            </a:r>
            <a:r>
              <a:rPr lang="ko-KR" altLang="en-US" sz="2400" b="1" dirty="0">
                <a:solidFill>
                  <a:schemeClr val="bg1"/>
                </a:solidFill>
                <a:latin typeface="맑은 고딕" panose="020B0503020000020004" pitchFamily="50" charset="-127"/>
                <a:ea typeface="맑은 고딕" panose="020B0503020000020004" pitchFamily="50" charset="-127"/>
              </a:rPr>
              <a:t>을 사용하여 </a:t>
            </a:r>
            <a:endParaRPr lang="en-US" altLang="ko-KR" sz="2400" b="1" dirty="0">
              <a:solidFill>
                <a:schemeClr val="bg1"/>
              </a:solidFill>
              <a:latin typeface="맑은 고딕" panose="020B0503020000020004" pitchFamily="50" charset="-127"/>
              <a:ea typeface="맑은 고딕" panose="020B0503020000020004" pitchFamily="50" charset="-127"/>
            </a:endParaRPr>
          </a:p>
          <a:p>
            <a:pPr>
              <a:spcAft>
                <a:spcPts val="1000"/>
              </a:spcAft>
            </a:pPr>
            <a:r>
              <a:rPr lang="ko-KR" altLang="en-US" sz="2400" b="1" dirty="0">
                <a:solidFill>
                  <a:schemeClr val="bg1"/>
                </a:solidFill>
                <a:latin typeface="맑은 고딕" panose="020B0503020000020004" pitchFamily="50" charset="-127"/>
                <a:ea typeface="맑은 고딕" panose="020B0503020000020004" pitchFamily="50" charset="-127"/>
              </a:rPr>
              <a:t>탄력적인 </a:t>
            </a:r>
            <a:r>
              <a:rPr lang="en-US" altLang="ko-KR" sz="2400" b="1" dirty="0">
                <a:solidFill>
                  <a:schemeClr val="bg1"/>
                </a:solidFill>
                <a:latin typeface="맑은 고딕" panose="020B0503020000020004" pitchFamily="50" charset="-127"/>
                <a:ea typeface="맑은 고딕" panose="020B0503020000020004" pitchFamily="50" charset="-127"/>
              </a:rPr>
              <a:t>Instance </a:t>
            </a:r>
            <a:r>
              <a:rPr lang="ko-KR" altLang="en-US" sz="2400" b="1" dirty="0">
                <a:solidFill>
                  <a:schemeClr val="bg1"/>
                </a:solidFill>
                <a:latin typeface="맑은 고딕" panose="020B0503020000020004" pitchFamily="50" charset="-127"/>
                <a:ea typeface="맑은 고딕" panose="020B0503020000020004" pitchFamily="50" charset="-127"/>
              </a:rPr>
              <a:t>운영 또한 가능하다</a:t>
            </a:r>
            <a:r>
              <a:rPr lang="en-US" altLang="ko-KR" sz="2400" b="1" dirty="0">
                <a:solidFill>
                  <a:schemeClr val="bg1"/>
                </a:solidFill>
                <a:latin typeface="맑은 고딕" panose="020B0503020000020004" pitchFamily="50" charset="-127"/>
                <a:ea typeface="맑은 고딕" panose="020B0503020000020004" pitchFamily="50" charset="-127"/>
              </a:rPr>
              <a:t>.</a:t>
            </a:r>
          </a:p>
          <a:p>
            <a:r>
              <a:rPr lang="ko-KR" altLang="en-US" sz="1400" dirty="0">
                <a:solidFill>
                  <a:schemeClr val="bg1"/>
                </a:solidFill>
                <a:latin typeface="맑은 고딕" panose="020B0503020000020004" pitchFamily="50" charset="-127"/>
                <a:ea typeface="맑은 고딕" panose="020B0503020000020004" pitchFamily="50" charset="-127"/>
              </a:rPr>
              <a:t>특정 시간에만 증가했다가 그 이후 빠르게 빠져버리는 사용자들에게 </a:t>
            </a:r>
            <a:endParaRPr lang="en-US" altLang="ko-KR" sz="1400" dirty="0">
              <a:solidFill>
                <a:schemeClr val="bg1"/>
              </a:solidFill>
              <a:latin typeface="맑은 고딕" panose="020B0503020000020004" pitchFamily="50" charset="-127"/>
              <a:ea typeface="맑은 고딕" panose="020B0503020000020004" pitchFamily="50" charset="-127"/>
            </a:endParaRPr>
          </a:p>
          <a:p>
            <a:r>
              <a:rPr lang="ko-KR" altLang="en-US" sz="1400" dirty="0">
                <a:solidFill>
                  <a:schemeClr val="bg1"/>
                </a:solidFill>
                <a:latin typeface="맑은 고딕" panose="020B0503020000020004" pitchFamily="50" charset="-127"/>
                <a:ea typeface="맑은 고딕" panose="020B0503020000020004" pitchFamily="50" charset="-127"/>
              </a:rPr>
              <a:t>맞춰 탄력적으로 원하는 시간에만 서버를 증설 및</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dirty="0">
                <a:solidFill>
                  <a:schemeClr val="bg1"/>
                </a:solidFill>
                <a:latin typeface="맑은 고딕" panose="020B0503020000020004" pitchFamily="50" charset="-127"/>
                <a:ea typeface="맑은 고딕" panose="020B0503020000020004" pitchFamily="50" charset="-127"/>
              </a:rPr>
              <a:t>간편한 삭제 가능</a:t>
            </a:r>
            <a:r>
              <a:rPr lang="en-US" altLang="ko-KR" sz="1400"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 </a:t>
            </a:r>
            <a:endParaRPr lang="en-US" altLang="ko-KR" sz="1400" dirty="0">
              <a:solidFill>
                <a:schemeClr val="bg1"/>
              </a:solidFill>
              <a:latin typeface="맑은 고딕" panose="020B0503020000020004" pitchFamily="50" charset="-127"/>
              <a:ea typeface="맑은 고딕" panose="020B0503020000020004" pitchFamily="50" charset="-127"/>
            </a:endParaRPr>
          </a:p>
        </p:txBody>
      </p:sp>
      <p:pic>
        <p:nvPicPr>
          <p:cNvPr id="56" name="그림 55">
            <a:extLst>
              <a:ext uri="{FF2B5EF4-FFF2-40B4-BE49-F238E27FC236}">
                <a16:creationId xmlns:a16="http://schemas.microsoft.com/office/drawing/2014/main" id="{E5B8C433-F5B4-40D7-9178-E993BFFD1BD3}"/>
              </a:ext>
            </a:extLst>
          </p:cNvPr>
          <p:cNvPicPr>
            <a:picLocks noChangeAspect="1"/>
          </p:cNvPicPr>
          <p:nvPr/>
        </p:nvPicPr>
        <p:blipFill>
          <a:blip r:embed="rId3"/>
          <a:stretch>
            <a:fillRect/>
          </a:stretch>
        </p:blipFill>
        <p:spPr>
          <a:xfrm>
            <a:off x="8465781" y="910293"/>
            <a:ext cx="3255541" cy="2401030"/>
          </a:xfrm>
          <a:prstGeom prst="rect">
            <a:avLst/>
          </a:prstGeom>
          <a:effectLst>
            <a:outerShdw blurRad="50800" dist="38100" dir="2700000" algn="tl" rotWithShape="0">
              <a:prstClr val="black">
                <a:alpha val="40000"/>
              </a:prstClr>
            </a:outerShdw>
          </a:effectLst>
        </p:spPr>
      </p:pic>
      <p:grpSp>
        <p:nvGrpSpPr>
          <p:cNvPr id="35" name="그룹 34">
            <a:extLst>
              <a:ext uri="{FF2B5EF4-FFF2-40B4-BE49-F238E27FC236}">
                <a16:creationId xmlns:a16="http://schemas.microsoft.com/office/drawing/2014/main" id="{F850FF9F-519B-49F4-A50F-EC70C8B962A5}"/>
              </a:ext>
            </a:extLst>
          </p:cNvPr>
          <p:cNvGrpSpPr/>
          <p:nvPr/>
        </p:nvGrpSpPr>
        <p:grpSpPr>
          <a:xfrm>
            <a:off x="6508372" y="910293"/>
            <a:ext cx="1957410" cy="1576192"/>
            <a:chOff x="1341120" y="1145781"/>
            <a:chExt cx="3068320" cy="2478426"/>
          </a:xfrm>
          <a:effectLst/>
        </p:grpSpPr>
        <p:sp>
          <p:nvSpPr>
            <p:cNvPr id="36" name="자유형: 도형 35">
              <a:extLst>
                <a:ext uri="{FF2B5EF4-FFF2-40B4-BE49-F238E27FC236}">
                  <a16:creationId xmlns:a16="http://schemas.microsoft.com/office/drawing/2014/main" id="{F53B4E65-5AF1-4073-8BBC-1C80A109763A}"/>
                </a:ext>
              </a:extLst>
            </p:cNvPr>
            <p:cNvSpPr/>
            <p:nvPr/>
          </p:nvSpPr>
          <p:spPr>
            <a:xfrm>
              <a:off x="1341120" y="1145781"/>
              <a:ext cx="3068320" cy="2400212"/>
            </a:xfrm>
            <a:custGeom>
              <a:avLst/>
              <a:gdLst>
                <a:gd name="connsiteX0" fmla="*/ 0 w 3068320"/>
                <a:gd name="connsiteY0" fmla="*/ 0 h 2400212"/>
                <a:gd name="connsiteX1" fmla="*/ 3068320 w 3068320"/>
                <a:gd name="connsiteY1" fmla="*/ 0 h 2400212"/>
                <a:gd name="connsiteX2" fmla="*/ 3068320 w 3068320"/>
                <a:gd name="connsiteY2" fmla="*/ 2400212 h 2400212"/>
                <a:gd name="connsiteX3" fmla="*/ 0 w 3068320"/>
                <a:gd name="connsiteY3" fmla="*/ 2400212 h 2400212"/>
              </a:gdLst>
              <a:ahLst/>
              <a:cxnLst>
                <a:cxn ang="0">
                  <a:pos x="connsiteX0" y="connsiteY0"/>
                </a:cxn>
                <a:cxn ang="0">
                  <a:pos x="connsiteX1" y="connsiteY1"/>
                </a:cxn>
                <a:cxn ang="0">
                  <a:pos x="connsiteX2" y="connsiteY2"/>
                </a:cxn>
                <a:cxn ang="0">
                  <a:pos x="connsiteX3" y="connsiteY3"/>
                </a:cxn>
              </a:cxnLst>
              <a:rect l="l" t="t" r="r" b="b"/>
              <a:pathLst>
                <a:path w="3068320" h="2400212">
                  <a:moveTo>
                    <a:pt x="0" y="0"/>
                  </a:moveTo>
                  <a:lnTo>
                    <a:pt x="3068320" y="0"/>
                  </a:lnTo>
                  <a:lnTo>
                    <a:pt x="3068320" y="2400212"/>
                  </a:lnTo>
                  <a:lnTo>
                    <a:pt x="0" y="2400212"/>
                  </a:lnTo>
                  <a:close/>
                </a:path>
              </a:pathLst>
            </a:cu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800" dirty="0">
                <a:latin typeface="맑은 고딕" panose="020B0503020000020004" pitchFamily="50" charset="-127"/>
              </a:endParaRPr>
            </a:p>
          </p:txBody>
        </p:sp>
        <p:sp>
          <p:nvSpPr>
            <p:cNvPr id="37" name="자유형: 도형 36">
              <a:extLst>
                <a:ext uri="{FF2B5EF4-FFF2-40B4-BE49-F238E27FC236}">
                  <a16:creationId xmlns:a16="http://schemas.microsoft.com/office/drawing/2014/main" id="{C1E6967E-F7D9-4792-8F1B-8FE6305241CE}"/>
                </a:ext>
              </a:extLst>
            </p:cNvPr>
            <p:cNvSpPr/>
            <p:nvPr/>
          </p:nvSpPr>
          <p:spPr>
            <a:xfrm>
              <a:off x="1987496" y="1219539"/>
              <a:ext cx="1309491" cy="1955589"/>
            </a:xfrm>
            <a:custGeom>
              <a:avLst/>
              <a:gdLst>
                <a:gd name="connsiteX0" fmla="*/ 0 w 1706880"/>
                <a:gd name="connsiteY0" fmla="*/ 3444240 h 3444240"/>
                <a:gd name="connsiteX1" fmla="*/ 426720 w 1706880"/>
                <a:gd name="connsiteY1" fmla="*/ 3291840 h 3444240"/>
                <a:gd name="connsiteX2" fmla="*/ 792480 w 1706880"/>
                <a:gd name="connsiteY2" fmla="*/ 2357120 h 3444240"/>
                <a:gd name="connsiteX3" fmla="*/ 1188720 w 1706880"/>
                <a:gd name="connsiteY3" fmla="*/ 2357120 h 3444240"/>
                <a:gd name="connsiteX4" fmla="*/ 1706880 w 1706880"/>
                <a:gd name="connsiteY4" fmla="*/ 0 h 3444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880" h="3444240">
                  <a:moveTo>
                    <a:pt x="0" y="3444240"/>
                  </a:moveTo>
                  <a:lnTo>
                    <a:pt x="426720" y="3291840"/>
                  </a:lnTo>
                  <a:lnTo>
                    <a:pt x="792480" y="2357120"/>
                  </a:lnTo>
                  <a:lnTo>
                    <a:pt x="1188720" y="2357120"/>
                  </a:lnTo>
                  <a:lnTo>
                    <a:pt x="170688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38" name="타원 37">
              <a:extLst>
                <a:ext uri="{FF2B5EF4-FFF2-40B4-BE49-F238E27FC236}">
                  <a16:creationId xmlns:a16="http://schemas.microsoft.com/office/drawing/2014/main" id="{0436D000-C03F-4881-859B-948C01721ECC}"/>
                </a:ext>
              </a:extLst>
            </p:cNvPr>
            <p:cNvSpPr/>
            <p:nvPr/>
          </p:nvSpPr>
          <p:spPr>
            <a:xfrm>
              <a:off x="1961843" y="3153720"/>
              <a:ext cx="63791" cy="43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39" name="타원 38">
              <a:extLst>
                <a:ext uri="{FF2B5EF4-FFF2-40B4-BE49-F238E27FC236}">
                  <a16:creationId xmlns:a16="http://schemas.microsoft.com/office/drawing/2014/main" id="{5776FE8E-325E-47F3-BA07-E97D0DADCC32}"/>
                </a:ext>
              </a:extLst>
            </p:cNvPr>
            <p:cNvSpPr/>
            <p:nvPr/>
          </p:nvSpPr>
          <p:spPr>
            <a:xfrm>
              <a:off x="2279935" y="3055363"/>
              <a:ext cx="63791" cy="43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0" name="타원 39">
              <a:extLst>
                <a:ext uri="{FF2B5EF4-FFF2-40B4-BE49-F238E27FC236}">
                  <a16:creationId xmlns:a16="http://schemas.microsoft.com/office/drawing/2014/main" id="{3590B6E0-E2D0-43AF-89AD-A509C5BD1A69}"/>
                </a:ext>
              </a:extLst>
            </p:cNvPr>
            <p:cNvSpPr/>
            <p:nvPr/>
          </p:nvSpPr>
          <p:spPr>
            <a:xfrm>
              <a:off x="2570945" y="2545509"/>
              <a:ext cx="63791" cy="43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1" name="타원 40">
              <a:extLst>
                <a:ext uri="{FF2B5EF4-FFF2-40B4-BE49-F238E27FC236}">
                  <a16:creationId xmlns:a16="http://schemas.microsoft.com/office/drawing/2014/main" id="{9F76EBF1-EFF7-4067-8C10-9CE461388E56}"/>
                </a:ext>
              </a:extLst>
            </p:cNvPr>
            <p:cNvSpPr/>
            <p:nvPr/>
          </p:nvSpPr>
          <p:spPr>
            <a:xfrm>
              <a:off x="2856772" y="2537715"/>
              <a:ext cx="63791" cy="43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2" name="타원 41">
              <a:extLst>
                <a:ext uri="{FF2B5EF4-FFF2-40B4-BE49-F238E27FC236}">
                  <a16:creationId xmlns:a16="http://schemas.microsoft.com/office/drawing/2014/main" id="{3BBD5B39-BDB1-4DAA-B03A-E70E99C20EF9}"/>
                </a:ext>
              </a:extLst>
            </p:cNvPr>
            <p:cNvSpPr/>
            <p:nvPr/>
          </p:nvSpPr>
          <p:spPr>
            <a:xfrm>
              <a:off x="3243280" y="1197237"/>
              <a:ext cx="110475" cy="81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3" name="타원 42">
              <a:extLst>
                <a:ext uri="{FF2B5EF4-FFF2-40B4-BE49-F238E27FC236}">
                  <a16:creationId xmlns:a16="http://schemas.microsoft.com/office/drawing/2014/main" id="{48BECA7E-4CA0-4A49-ABCB-4977D57FE8F3}"/>
                </a:ext>
              </a:extLst>
            </p:cNvPr>
            <p:cNvSpPr/>
            <p:nvPr/>
          </p:nvSpPr>
          <p:spPr>
            <a:xfrm>
              <a:off x="3388191" y="3256487"/>
              <a:ext cx="110475" cy="81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44" name="TextBox 43">
              <a:extLst>
                <a:ext uri="{FF2B5EF4-FFF2-40B4-BE49-F238E27FC236}">
                  <a16:creationId xmlns:a16="http://schemas.microsoft.com/office/drawing/2014/main" id="{C0E3BE5C-063F-4090-9911-936EA8333EE4}"/>
                </a:ext>
              </a:extLst>
            </p:cNvPr>
            <p:cNvSpPr txBox="1"/>
            <p:nvPr/>
          </p:nvSpPr>
          <p:spPr>
            <a:xfrm>
              <a:off x="1577560" y="3340080"/>
              <a:ext cx="895693" cy="284127"/>
            </a:xfrm>
            <a:prstGeom prst="rect">
              <a:avLst/>
            </a:prstGeom>
            <a:noFill/>
          </p:spPr>
          <p:txBody>
            <a:bodyPr wrap="none" rtlCol="0">
              <a:spAutoFit/>
            </a:bodyPr>
            <a:lstStyle/>
            <a:p>
              <a:r>
                <a:rPr lang="en-US" altLang="ko-KR" sz="600" b="1" dirty="0">
                  <a:solidFill>
                    <a:schemeClr val="tx2">
                      <a:lumMod val="10000"/>
                    </a:schemeClr>
                  </a:solidFill>
                  <a:latin typeface="맑은 고딕" panose="020B0503020000020004" pitchFamily="50" charset="-127"/>
                  <a:ea typeface="맑은 고딕" panose="020B0503020000020004" pitchFamily="50" charset="-127"/>
                </a:rPr>
                <a:t>Pre-match</a:t>
              </a:r>
              <a:endParaRPr lang="ko-KR" altLang="en-US" sz="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5" name="TextBox 44">
              <a:extLst>
                <a:ext uri="{FF2B5EF4-FFF2-40B4-BE49-F238E27FC236}">
                  <a16:creationId xmlns:a16="http://schemas.microsoft.com/office/drawing/2014/main" id="{E0FB20CA-38EB-4093-A5B8-0FFBDB8E2C34}"/>
                </a:ext>
              </a:extLst>
            </p:cNvPr>
            <p:cNvSpPr txBox="1"/>
            <p:nvPr/>
          </p:nvSpPr>
          <p:spPr>
            <a:xfrm>
              <a:off x="2054853" y="2250231"/>
              <a:ext cx="862444" cy="284127"/>
            </a:xfrm>
            <a:prstGeom prst="rect">
              <a:avLst/>
            </a:prstGeom>
            <a:noFill/>
          </p:spPr>
          <p:txBody>
            <a:bodyPr wrap="none" rtlCol="0">
              <a:spAutoFit/>
            </a:bodyPr>
            <a:lstStyle/>
            <a:p>
              <a:pPr algn="ctr"/>
              <a:r>
                <a:rPr lang="en-US" altLang="ko-KR" sz="600" b="1" dirty="0">
                  <a:solidFill>
                    <a:schemeClr val="tx2">
                      <a:lumMod val="10000"/>
                    </a:schemeClr>
                  </a:solidFill>
                  <a:latin typeface="맑은 고딕" panose="020B0503020000020004" pitchFamily="50" charset="-127"/>
                  <a:ea typeface="맑은 고딕" panose="020B0503020000020004" pitchFamily="50" charset="-127"/>
                </a:rPr>
                <a:t>Half Time</a:t>
              </a:r>
              <a:endParaRPr lang="ko-KR" altLang="en-US" sz="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6" name="TextBox 45">
              <a:extLst>
                <a:ext uri="{FF2B5EF4-FFF2-40B4-BE49-F238E27FC236}">
                  <a16:creationId xmlns:a16="http://schemas.microsoft.com/office/drawing/2014/main" id="{C47122D4-BB5D-47D5-9E05-B57FF3353486}"/>
                </a:ext>
              </a:extLst>
            </p:cNvPr>
            <p:cNvSpPr txBox="1"/>
            <p:nvPr/>
          </p:nvSpPr>
          <p:spPr>
            <a:xfrm>
              <a:off x="1550704" y="2645293"/>
              <a:ext cx="949404" cy="284127"/>
            </a:xfrm>
            <a:prstGeom prst="rect">
              <a:avLst/>
            </a:prstGeom>
            <a:noFill/>
          </p:spPr>
          <p:txBody>
            <a:bodyPr wrap="none" rtlCol="0">
              <a:spAutoFit/>
            </a:bodyPr>
            <a:lstStyle/>
            <a:p>
              <a:pPr algn="ctr"/>
              <a:r>
                <a:rPr lang="en-US" altLang="ko-KR" sz="600" b="1" dirty="0">
                  <a:solidFill>
                    <a:schemeClr val="tx2">
                      <a:lumMod val="10000"/>
                    </a:schemeClr>
                  </a:solidFill>
                  <a:latin typeface="맑은 고딕" panose="020B0503020000020004" pitchFamily="50" charset="-127"/>
                  <a:ea typeface="맑은 고딕" panose="020B0503020000020004" pitchFamily="50" charset="-127"/>
                </a:rPr>
                <a:t>Game Start</a:t>
              </a:r>
              <a:endParaRPr lang="ko-KR" altLang="en-US" sz="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7" name="TextBox 46">
              <a:extLst>
                <a:ext uri="{FF2B5EF4-FFF2-40B4-BE49-F238E27FC236}">
                  <a16:creationId xmlns:a16="http://schemas.microsoft.com/office/drawing/2014/main" id="{F8C1E3AE-968E-4D07-9434-C071C6968971}"/>
                </a:ext>
              </a:extLst>
            </p:cNvPr>
            <p:cNvSpPr txBox="1"/>
            <p:nvPr/>
          </p:nvSpPr>
          <p:spPr>
            <a:xfrm>
              <a:off x="3319175" y="1875896"/>
              <a:ext cx="1000557" cy="284127"/>
            </a:xfrm>
            <a:prstGeom prst="rect">
              <a:avLst/>
            </a:prstGeom>
            <a:noFill/>
          </p:spPr>
          <p:txBody>
            <a:bodyPr wrap="none" rtlCol="0">
              <a:spAutoFit/>
            </a:bodyPr>
            <a:lstStyle/>
            <a:p>
              <a:pPr algn="ctr"/>
              <a:r>
                <a:rPr lang="en-US" altLang="ko-KR" sz="600" b="1" dirty="0">
                  <a:solidFill>
                    <a:schemeClr val="tx2">
                      <a:lumMod val="10000"/>
                    </a:schemeClr>
                  </a:solidFill>
                  <a:latin typeface="맑은 고딕" panose="020B0503020000020004" pitchFamily="50" charset="-127"/>
                  <a:ea typeface="맑은 고딕" panose="020B0503020000020004" pitchFamily="50" charset="-127"/>
                </a:rPr>
                <a:t>Second Half</a:t>
              </a:r>
              <a:endParaRPr lang="ko-KR" altLang="en-US" sz="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8" name="TextBox 47">
              <a:extLst>
                <a:ext uri="{FF2B5EF4-FFF2-40B4-BE49-F238E27FC236}">
                  <a16:creationId xmlns:a16="http://schemas.microsoft.com/office/drawing/2014/main" id="{4AD77DCF-8F56-4CE3-821D-3B72442CC879}"/>
                </a:ext>
              </a:extLst>
            </p:cNvPr>
            <p:cNvSpPr txBox="1"/>
            <p:nvPr/>
          </p:nvSpPr>
          <p:spPr>
            <a:xfrm>
              <a:off x="2390207" y="1265378"/>
              <a:ext cx="949404" cy="284127"/>
            </a:xfrm>
            <a:prstGeom prst="rect">
              <a:avLst/>
            </a:prstGeom>
            <a:noFill/>
          </p:spPr>
          <p:txBody>
            <a:bodyPr wrap="none" rtlCol="0">
              <a:spAutoFit/>
            </a:bodyPr>
            <a:lstStyle/>
            <a:p>
              <a:pPr algn="ctr"/>
              <a:r>
                <a:rPr lang="en-US" altLang="ko-KR" sz="600" b="1" dirty="0">
                  <a:solidFill>
                    <a:srgbClr val="FF0000"/>
                  </a:solidFill>
                  <a:latin typeface="맑은 고딕" panose="020B0503020000020004" pitchFamily="50" charset="-127"/>
                  <a:ea typeface="맑은 고딕" panose="020B0503020000020004" pitchFamily="50" charset="-127"/>
                </a:rPr>
                <a:t>Game Over</a:t>
              </a:r>
              <a:endParaRPr lang="ko-KR" altLang="en-US" sz="600" b="1" dirty="0">
                <a:solidFill>
                  <a:srgbClr val="FF0000"/>
                </a:solidFill>
                <a:latin typeface="맑은 고딕" panose="020B0503020000020004" pitchFamily="50" charset="-127"/>
                <a:ea typeface="맑은 고딕" panose="020B0503020000020004" pitchFamily="50" charset="-127"/>
              </a:endParaRPr>
            </a:p>
          </p:txBody>
        </p:sp>
        <p:cxnSp>
          <p:nvCxnSpPr>
            <p:cNvPr id="49" name="직선 화살표 연결선 48">
              <a:extLst>
                <a:ext uri="{FF2B5EF4-FFF2-40B4-BE49-F238E27FC236}">
                  <a16:creationId xmlns:a16="http://schemas.microsoft.com/office/drawing/2014/main" id="{8E9D5052-EBFF-4C0D-8B16-905630D5C9CB}"/>
                </a:ext>
              </a:extLst>
            </p:cNvPr>
            <p:cNvCxnSpPr>
              <a:cxnSpLocks/>
            </p:cNvCxnSpPr>
            <p:nvPr/>
          </p:nvCxnSpPr>
          <p:spPr>
            <a:xfrm>
              <a:off x="3297179" y="1220357"/>
              <a:ext cx="144910" cy="204194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7763E0-6C56-4A84-BA55-136214B446FD}"/>
                </a:ext>
              </a:extLst>
            </p:cNvPr>
            <p:cNvSpPr txBox="1"/>
            <p:nvPr/>
          </p:nvSpPr>
          <p:spPr>
            <a:xfrm>
              <a:off x="2959396" y="3285824"/>
              <a:ext cx="967307" cy="284127"/>
            </a:xfrm>
            <a:prstGeom prst="rect">
              <a:avLst/>
            </a:prstGeom>
            <a:noFill/>
          </p:spPr>
          <p:txBody>
            <a:bodyPr wrap="none" rtlCol="0">
              <a:spAutoFit/>
            </a:bodyPr>
            <a:lstStyle/>
            <a:p>
              <a:pPr algn="ctr"/>
              <a:r>
                <a:rPr lang="en-US" altLang="ko-KR" sz="600" b="1" dirty="0">
                  <a:solidFill>
                    <a:srgbClr val="FF0000"/>
                  </a:solidFill>
                  <a:latin typeface="맑은 고딕" panose="020B0503020000020004" pitchFamily="50" charset="-127"/>
                  <a:ea typeface="맑은 고딕" panose="020B0503020000020004" pitchFamily="50" charset="-127"/>
                </a:rPr>
                <a:t>After Game</a:t>
              </a:r>
              <a:endParaRPr lang="ko-KR" altLang="en-US" sz="600" b="1" dirty="0">
                <a:solidFill>
                  <a:srgbClr val="FF0000"/>
                </a:solidFill>
                <a:latin typeface="맑은 고딕" panose="020B0503020000020004" pitchFamily="50" charset="-127"/>
                <a:ea typeface="맑은 고딕" panose="020B0503020000020004" pitchFamily="50" charset="-127"/>
              </a:endParaRPr>
            </a:p>
          </p:txBody>
        </p:sp>
        <p:sp>
          <p:nvSpPr>
            <p:cNvPr id="51" name="자유형: 도형 50">
              <a:extLst>
                <a:ext uri="{FF2B5EF4-FFF2-40B4-BE49-F238E27FC236}">
                  <a16:creationId xmlns:a16="http://schemas.microsoft.com/office/drawing/2014/main" id="{20C4B1A2-68EA-4DEB-A937-159A108962D8}"/>
                </a:ext>
              </a:extLst>
            </p:cNvPr>
            <p:cNvSpPr/>
            <p:nvPr/>
          </p:nvSpPr>
          <p:spPr>
            <a:xfrm>
              <a:off x="2081031" y="2817468"/>
              <a:ext cx="218249" cy="253823"/>
            </a:xfrm>
            <a:custGeom>
              <a:avLst/>
              <a:gdLst>
                <a:gd name="connsiteX0" fmla="*/ 284480 w 284480"/>
                <a:gd name="connsiteY0" fmla="*/ 447040 h 447040"/>
                <a:gd name="connsiteX1" fmla="*/ 0 w 284480"/>
                <a:gd name="connsiteY1" fmla="*/ 0 h 447040"/>
              </a:gdLst>
              <a:ahLst/>
              <a:cxnLst>
                <a:cxn ang="0">
                  <a:pos x="connsiteX0" y="connsiteY0"/>
                </a:cxn>
                <a:cxn ang="0">
                  <a:pos x="connsiteX1" y="connsiteY1"/>
                </a:cxn>
              </a:cxnLst>
              <a:rect l="l" t="t" r="r" b="b"/>
              <a:pathLst>
                <a:path w="284480" h="447040">
                  <a:moveTo>
                    <a:pt x="284480" y="447040"/>
                  </a:moveTo>
                  <a:lnTo>
                    <a:pt x="0" y="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52" name="자유형: 도형 51">
              <a:extLst>
                <a:ext uri="{FF2B5EF4-FFF2-40B4-BE49-F238E27FC236}">
                  <a16:creationId xmlns:a16="http://schemas.microsoft.com/office/drawing/2014/main" id="{30EFF40D-9DB0-49F1-AC4E-8A92542FE7D9}"/>
                </a:ext>
              </a:extLst>
            </p:cNvPr>
            <p:cNvSpPr/>
            <p:nvPr/>
          </p:nvSpPr>
          <p:spPr>
            <a:xfrm flipH="1">
              <a:off x="1862053" y="3175128"/>
              <a:ext cx="105957" cy="223514"/>
            </a:xfrm>
            <a:custGeom>
              <a:avLst/>
              <a:gdLst>
                <a:gd name="connsiteX0" fmla="*/ 0 w 10160"/>
                <a:gd name="connsiteY0" fmla="*/ 0 h 863600"/>
                <a:gd name="connsiteX1" fmla="*/ 10160 w 10160"/>
                <a:gd name="connsiteY1" fmla="*/ 863600 h 863600"/>
              </a:gdLst>
              <a:ahLst/>
              <a:cxnLst>
                <a:cxn ang="0">
                  <a:pos x="connsiteX0" y="connsiteY0"/>
                </a:cxn>
                <a:cxn ang="0">
                  <a:pos x="connsiteX1" y="connsiteY1"/>
                </a:cxn>
              </a:cxnLst>
              <a:rect l="l" t="t" r="r" b="b"/>
              <a:pathLst>
                <a:path w="10160" h="863600">
                  <a:moveTo>
                    <a:pt x="0" y="0"/>
                  </a:moveTo>
                  <a:lnTo>
                    <a:pt x="10160" y="86360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53" name="자유형: 도형 52">
              <a:extLst>
                <a:ext uri="{FF2B5EF4-FFF2-40B4-BE49-F238E27FC236}">
                  <a16:creationId xmlns:a16="http://schemas.microsoft.com/office/drawing/2014/main" id="{47312CDB-CE98-44D9-BF51-FE8CB49AD83B}"/>
                </a:ext>
              </a:extLst>
            </p:cNvPr>
            <p:cNvSpPr/>
            <p:nvPr/>
          </p:nvSpPr>
          <p:spPr>
            <a:xfrm>
              <a:off x="2447377" y="2425197"/>
              <a:ext cx="155892" cy="149986"/>
            </a:xfrm>
            <a:custGeom>
              <a:avLst/>
              <a:gdLst>
                <a:gd name="connsiteX0" fmla="*/ 203200 w 203200"/>
                <a:gd name="connsiteY0" fmla="*/ 264160 h 264160"/>
                <a:gd name="connsiteX1" fmla="*/ 0 w 203200"/>
                <a:gd name="connsiteY1" fmla="*/ 0 h 264160"/>
              </a:gdLst>
              <a:ahLst/>
              <a:cxnLst>
                <a:cxn ang="0">
                  <a:pos x="connsiteX0" y="connsiteY0"/>
                </a:cxn>
                <a:cxn ang="0">
                  <a:pos x="connsiteX1" y="connsiteY1"/>
                </a:cxn>
              </a:cxnLst>
              <a:rect l="l" t="t" r="r" b="b"/>
              <a:pathLst>
                <a:path w="203200" h="264160">
                  <a:moveTo>
                    <a:pt x="203200" y="264160"/>
                  </a:moveTo>
                  <a:lnTo>
                    <a:pt x="0" y="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54" name="자유형: 도형 53">
              <a:extLst>
                <a:ext uri="{FF2B5EF4-FFF2-40B4-BE49-F238E27FC236}">
                  <a16:creationId xmlns:a16="http://schemas.microsoft.com/office/drawing/2014/main" id="{B759DC3A-0C5E-4C37-B210-C47125CD7894}"/>
                </a:ext>
              </a:extLst>
            </p:cNvPr>
            <p:cNvSpPr/>
            <p:nvPr/>
          </p:nvSpPr>
          <p:spPr>
            <a:xfrm>
              <a:off x="2891668" y="2102150"/>
              <a:ext cx="826227" cy="449959"/>
            </a:xfrm>
            <a:custGeom>
              <a:avLst/>
              <a:gdLst>
                <a:gd name="connsiteX0" fmla="*/ 0 w 1076960"/>
                <a:gd name="connsiteY0" fmla="*/ 792480 h 792480"/>
                <a:gd name="connsiteX1" fmla="*/ 1076960 w 1076960"/>
                <a:gd name="connsiteY1" fmla="*/ 0 h 792480"/>
              </a:gdLst>
              <a:ahLst/>
              <a:cxnLst>
                <a:cxn ang="0">
                  <a:pos x="connsiteX0" y="connsiteY0"/>
                </a:cxn>
                <a:cxn ang="0">
                  <a:pos x="connsiteX1" y="connsiteY1"/>
                </a:cxn>
              </a:cxnLst>
              <a:rect l="l" t="t" r="r" b="b"/>
              <a:pathLst>
                <a:path w="1076960" h="792480">
                  <a:moveTo>
                    <a:pt x="0" y="792480"/>
                  </a:moveTo>
                  <a:lnTo>
                    <a:pt x="1076960" y="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latin typeface="맑은 고딕" panose="020B0503020000020004" pitchFamily="50" charset="-127"/>
              </a:endParaRPr>
            </a:p>
          </p:txBody>
        </p:sp>
        <p:sp>
          <p:nvSpPr>
            <p:cNvPr id="55" name="TextBox 54">
              <a:extLst>
                <a:ext uri="{FF2B5EF4-FFF2-40B4-BE49-F238E27FC236}">
                  <a16:creationId xmlns:a16="http://schemas.microsoft.com/office/drawing/2014/main" id="{71A69745-79AA-4782-9B96-BED5ED04DF88}"/>
                </a:ext>
              </a:extLst>
            </p:cNvPr>
            <p:cNvSpPr txBox="1"/>
            <p:nvPr/>
          </p:nvSpPr>
          <p:spPr>
            <a:xfrm>
              <a:off x="1465030" y="1219018"/>
              <a:ext cx="979354" cy="710318"/>
            </a:xfrm>
            <a:prstGeom prst="rect">
              <a:avLst/>
            </a:prstGeom>
            <a:noFill/>
          </p:spPr>
          <p:txBody>
            <a:bodyPr wrap="square" rtlCol="0">
              <a:spAutoFit/>
            </a:bodyPr>
            <a:lstStyle/>
            <a:p>
              <a:r>
                <a:rPr lang="en-US" altLang="ko-KR" sz="800" b="1" dirty="0">
                  <a:latin typeface="맑은 고딕" panose="020B0503020000020004" pitchFamily="50" charset="-127"/>
                  <a:ea typeface="맑은 고딕" panose="020B0503020000020004" pitchFamily="50" charset="-127"/>
                </a:rPr>
                <a:t>Match Day Graph</a:t>
              </a:r>
              <a:endParaRPr lang="ko-KR" altLang="en-US" sz="800" b="1" dirty="0">
                <a:latin typeface="맑은 고딕" panose="020B0503020000020004" pitchFamily="50" charset="-127"/>
                <a:ea typeface="맑은 고딕" panose="020B0503020000020004" pitchFamily="50" charset="-127"/>
              </a:endParaRPr>
            </a:p>
          </p:txBody>
        </p:sp>
      </p:grpSp>
      <p:grpSp>
        <p:nvGrpSpPr>
          <p:cNvPr id="4" name="그룹 3">
            <a:extLst>
              <a:ext uri="{FF2B5EF4-FFF2-40B4-BE49-F238E27FC236}">
                <a16:creationId xmlns:a16="http://schemas.microsoft.com/office/drawing/2014/main" id="{10577048-48C6-4B79-97FF-AEEDDF6B79F3}"/>
              </a:ext>
            </a:extLst>
          </p:cNvPr>
          <p:cNvGrpSpPr/>
          <p:nvPr/>
        </p:nvGrpSpPr>
        <p:grpSpPr>
          <a:xfrm>
            <a:off x="8028466" y="3501616"/>
            <a:ext cx="2172760" cy="385816"/>
            <a:chOff x="7859498" y="3485133"/>
            <a:chExt cx="2172760" cy="385816"/>
          </a:xfrm>
        </p:grpSpPr>
        <p:sp>
          <p:nvSpPr>
            <p:cNvPr id="57" name="TextBox 56">
              <a:extLst>
                <a:ext uri="{FF2B5EF4-FFF2-40B4-BE49-F238E27FC236}">
                  <a16:creationId xmlns:a16="http://schemas.microsoft.com/office/drawing/2014/main" id="{3F4C1AB7-92DE-4FA5-A532-FB3C40E45E72}"/>
                </a:ext>
              </a:extLst>
            </p:cNvPr>
            <p:cNvSpPr txBox="1"/>
            <p:nvPr/>
          </p:nvSpPr>
          <p:spPr>
            <a:xfrm>
              <a:off x="7859498" y="3485133"/>
              <a:ext cx="2042185" cy="338554"/>
            </a:xfrm>
            <a:prstGeom prst="rect">
              <a:avLst/>
            </a:prstGeom>
            <a:noFill/>
          </p:spPr>
          <p:txBody>
            <a:bodyPr wrap="square" rtlCol="0">
              <a:spAutoFit/>
            </a:bodyPr>
            <a:lstStyle/>
            <a:p>
              <a:pPr algn="ctr"/>
              <a:r>
                <a:rPr lang="en-US" altLang="ko-KR" sz="1600" b="1" dirty="0">
                  <a:solidFill>
                    <a:schemeClr val="bg1"/>
                  </a:solidFill>
                </a:rPr>
                <a:t>Stress = Traffic</a:t>
              </a:r>
              <a:endParaRPr lang="ko-KR" altLang="en-US" sz="1600" b="1" dirty="0">
                <a:solidFill>
                  <a:schemeClr val="bg1"/>
                </a:solidFill>
              </a:endParaRPr>
            </a:p>
          </p:txBody>
        </p:sp>
        <p:sp>
          <p:nvSpPr>
            <p:cNvPr id="58" name="화살표: 아래쪽 57">
              <a:extLst>
                <a:ext uri="{FF2B5EF4-FFF2-40B4-BE49-F238E27FC236}">
                  <a16:creationId xmlns:a16="http://schemas.microsoft.com/office/drawing/2014/main" id="{458C745B-5A17-44DF-924D-6361209B21E2}"/>
                </a:ext>
              </a:extLst>
            </p:cNvPr>
            <p:cNvSpPr/>
            <p:nvPr/>
          </p:nvSpPr>
          <p:spPr>
            <a:xfrm>
              <a:off x="9750003" y="3501616"/>
              <a:ext cx="282255" cy="369333"/>
            </a:xfrm>
            <a:prstGeom prst="down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9" name="그룹 58">
            <a:extLst>
              <a:ext uri="{FF2B5EF4-FFF2-40B4-BE49-F238E27FC236}">
                <a16:creationId xmlns:a16="http://schemas.microsoft.com/office/drawing/2014/main" id="{FE0354F3-B841-4D08-BE83-467D96639280}"/>
              </a:ext>
            </a:extLst>
          </p:cNvPr>
          <p:cNvGrpSpPr/>
          <p:nvPr/>
        </p:nvGrpSpPr>
        <p:grpSpPr>
          <a:xfrm>
            <a:off x="6508371" y="3994789"/>
            <a:ext cx="5212951" cy="2630991"/>
            <a:chOff x="788197" y="3583685"/>
            <a:chExt cx="5761553" cy="3942148"/>
          </a:xfrm>
          <a:effectLst>
            <a:outerShdw blurRad="50800" dist="38100" dir="2700000" algn="tl" rotWithShape="0">
              <a:prstClr val="black">
                <a:alpha val="40000"/>
              </a:prstClr>
            </a:outerShdw>
          </a:effectLst>
        </p:grpSpPr>
        <p:pic>
          <p:nvPicPr>
            <p:cNvPr id="60" name="그림 59">
              <a:extLst>
                <a:ext uri="{FF2B5EF4-FFF2-40B4-BE49-F238E27FC236}">
                  <a16:creationId xmlns:a16="http://schemas.microsoft.com/office/drawing/2014/main" id="{BF31155B-284F-48BF-82F3-4CDBC6BACB8E}"/>
                </a:ext>
              </a:extLst>
            </p:cNvPr>
            <p:cNvPicPr>
              <a:picLocks noChangeAspect="1"/>
            </p:cNvPicPr>
            <p:nvPr/>
          </p:nvPicPr>
          <p:blipFill>
            <a:blip r:embed="rId4"/>
            <a:stretch>
              <a:fillRect/>
            </a:stretch>
          </p:blipFill>
          <p:spPr>
            <a:xfrm>
              <a:off x="788197" y="5950845"/>
              <a:ext cx="5761553" cy="1574988"/>
            </a:xfrm>
            <a:prstGeom prst="rect">
              <a:avLst/>
            </a:prstGeom>
          </p:spPr>
        </p:pic>
        <p:pic>
          <p:nvPicPr>
            <p:cNvPr id="61" name="그림 60">
              <a:extLst>
                <a:ext uri="{FF2B5EF4-FFF2-40B4-BE49-F238E27FC236}">
                  <a16:creationId xmlns:a16="http://schemas.microsoft.com/office/drawing/2014/main" id="{C3148355-5F04-49BC-842A-CEBDE0EA0C69}"/>
                </a:ext>
              </a:extLst>
            </p:cNvPr>
            <p:cNvPicPr>
              <a:picLocks noChangeAspect="1"/>
            </p:cNvPicPr>
            <p:nvPr/>
          </p:nvPicPr>
          <p:blipFill>
            <a:blip r:embed="rId5"/>
            <a:stretch>
              <a:fillRect/>
            </a:stretch>
          </p:blipFill>
          <p:spPr>
            <a:xfrm>
              <a:off x="788197" y="3583685"/>
              <a:ext cx="5761553" cy="2361690"/>
            </a:xfrm>
            <a:prstGeom prst="rect">
              <a:avLst/>
            </a:prstGeom>
          </p:spPr>
        </p:pic>
      </p:grpSp>
    </p:spTree>
    <p:extLst>
      <p:ext uri="{BB962C8B-B14F-4D97-AF65-F5344CB8AC3E}">
        <p14:creationId xmlns:p14="http://schemas.microsoft.com/office/powerpoint/2010/main" val="24162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D9953FE2-2D76-4B22-A1EF-F98005315A9B}"/>
              </a:ext>
            </a:extLst>
          </p:cNvPr>
          <p:cNvPicPr>
            <a:picLocks noChangeAspect="1"/>
          </p:cNvPicPr>
          <p:nvPr/>
        </p:nvPicPr>
        <p:blipFill>
          <a:blip r:embed="rId2"/>
          <a:stretch>
            <a:fillRect/>
          </a:stretch>
        </p:blipFill>
        <p:spPr>
          <a:xfrm>
            <a:off x="6508373" y="889746"/>
            <a:ext cx="5191448" cy="2718733"/>
          </a:xfrm>
          <a:prstGeom prst="rect">
            <a:avLst/>
          </a:prstGeom>
          <a:effectLst>
            <a:outerShdw blurRad="50800" dist="38100" dir="2700000" algn="tl" rotWithShape="0">
              <a:prstClr val="black">
                <a:alpha val="40000"/>
              </a:prstClr>
            </a:outerShdw>
          </a:effectLst>
        </p:spPr>
      </p:pic>
      <p:pic>
        <p:nvPicPr>
          <p:cNvPr id="29" name="그림 28">
            <a:extLst>
              <a:ext uri="{FF2B5EF4-FFF2-40B4-BE49-F238E27FC236}">
                <a16:creationId xmlns:a16="http://schemas.microsoft.com/office/drawing/2014/main" id="{1704CD3B-4E10-4425-8A7F-988224974B12}"/>
              </a:ext>
            </a:extLst>
          </p:cNvPr>
          <p:cNvPicPr>
            <a:picLocks noChangeAspect="1"/>
          </p:cNvPicPr>
          <p:nvPr/>
        </p:nvPicPr>
        <p:blipFill>
          <a:blip r:embed="rId3"/>
          <a:stretch>
            <a:fillRect/>
          </a:stretch>
        </p:blipFill>
        <p:spPr>
          <a:xfrm>
            <a:off x="6508372" y="3919869"/>
            <a:ext cx="5191449" cy="2706989"/>
          </a:xfrm>
          <a:prstGeom prst="rect">
            <a:avLst/>
          </a:prstGeom>
          <a:effectLst>
            <a:outerShdw blurRad="50800" dist="38100" dir="2700000" algn="tl" rotWithShape="0">
              <a:prstClr val="black">
                <a:alpha val="40000"/>
              </a:prstClr>
            </a:outerShdw>
          </a:effectLst>
        </p:spPr>
      </p:pic>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 05 Cloud</a:t>
            </a:r>
            <a:r>
              <a:rPr lang="ko-KR" altLang="en-US" sz="2800" b="1" dirty="0">
                <a:latin typeface="맑은 고딕" panose="020B0503020000020004" pitchFamily="50" charset="-127"/>
                <a:ea typeface="맑은 고딕" panose="020B0503020000020004" pitchFamily="50" charset="-127"/>
              </a:rPr>
              <a:t> </a:t>
            </a:r>
            <a:r>
              <a:rPr lang="en-US" altLang="ko-KR" sz="2800" b="1" dirty="0">
                <a:latin typeface="맑은 고딕" panose="020B0503020000020004" pitchFamily="50" charset="-127"/>
                <a:ea typeface="맑은 고딕" panose="020B0503020000020004" pitchFamily="50" charset="-127"/>
              </a:rPr>
              <a:t>Monitoring Tool</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8B6AE5A7-767D-4F45-8ACE-1B73B6E01D7B}"/>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398EFD0F-491E-40A0-931C-45670991B808}"/>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D63D3111-A656-47EE-8F3C-6D0E597A8FF8}"/>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관리를 위한 모니터링 도구 구축 </a:t>
                </a:r>
                <a:r>
                  <a:rPr lang="en-US" altLang="ko-KR" b="1" dirty="0">
                    <a:solidFill>
                      <a:schemeClr val="bg1"/>
                    </a:solidFill>
                    <a:latin typeface="맑은 고딕" panose="020B0503020000020004" pitchFamily="50" charset="-127"/>
                    <a:ea typeface="맑은 고딕" panose="020B0503020000020004" pitchFamily="50" charset="-127"/>
                  </a:rPr>
                  <a:t>: </a:t>
                </a:r>
                <a:r>
                  <a:rPr lang="ko-KR" altLang="en-US" b="1" dirty="0">
                    <a:solidFill>
                      <a:schemeClr val="bg1"/>
                    </a:solidFill>
                    <a:latin typeface="맑은 고딕" panose="020B0503020000020004" pitchFamily="50" charset="-127"/>
                    <a:ea typeface="맑은 고딕" panose="020B0503020000020004" pitchFamily="50" charset="-127"/>
                  </a:rPr>
                  <a:t>감시</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EC7CB258-1308-4A3C-9221-FBA98CE33A4E}"/>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76B38463-E32C-42E1-AB53-349CB658C60E}"/>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4" name="Graphic 17">
            <a:extLst>
              <a:ext uri="{FF2B5EF4-FFF2-40B4-BE49-F238E27FC236}">
                <a16:creationId xmlns:a16="http://schemas.microsoft.com/office/drawing/2014/main" id="{F08519AF-623C-4CB9-8E17-788E9A99F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04" y="1841083"/>
            <a:ext cx="1373368"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3EEB3795-7E56-457D-A7FE-4F8D347A7318}"/>
              </a:ext>
            </a:extLst>
          </p:cNvPr>
          <p:cNvSpPr txBox="1"/>
          <p:nvPr/>
        </p:nvSpPr>
        <p:spPr>
          <a:xfrm>
            <a:off x="1878972" y="2765622"/>
            <a:ext cx="2373912" cy="461665"/>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Cloud</a:t>
            </a:r>
            <a:r>
              <a:rPr lang="en-US" altLang="ko-KR" sz="2400" b="1" dirty="0">
                <a:solidFill>
                  <a:srgbClr val="F0417F"/>
                </a:solidFill>
                <a:latin typeface="맑은 고딕" panose="020B0503020000020004" pitchFamily="50" charset="-127"/>
                <a:ea typeface="맑은 고딕" panose="020B0503020000020004" pitchFamily="50" charset="-127"/>
                <a:cs typeface="Malgun Gothic Semilight" panose="020B0502040204020203" pitchFamily="50" charset="-127"/>
              </a:rPr>
              <a:t>Watch</a:t>
            </a:r>
            <a:r>
              <a:rPr lang="en-US" altLang="ko-KR" sz="2400"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 </a:t>
            </a:r>
          </a:p>
        </p:txBody>
      </p:sp>
      <p:sp>
        <p:nvSpPr>
          <p:cNvPr id="32" name="TextBox 31">
            <a:extLst>
              <a:ext uri="{FF2B5EF4-FFF2-40B4-BE49-F238E27FC236}">
                <a16:creationId xmlns:a16="http://schemas.microsoft.com/office/drawing/2014/main" id="{BDF408DF-4BD4-4984-921C-BFF4571BA7AD}"/>
              </a:ext>
            </a:extLst>
          </p:cNvPr>
          <p:cNvSpPr txBox="1"/>
          <p:nvPr/>
        </p:nvSpPr>
        <p:spPr>
          <a:xfrm>
            <a:off x="420699" y="3742770"/>
            <a:ext cx="5371368" cy="1790234"/>
          </a:xfrm>
          <a:prstGeom prst="rect">
            <a:avLst/>
          </a:prstGeom>
          <a:noFill/>
        </p:spPr>
        <p:txBody>
          <a:bodyPr wrap="square" rtlCol="0">
            <a:spAutoFit/>
          </a:bodyPr>
          <a:lstStyle/>
          <a:p>
            <a:pPr>
              <a:spcAft>
                <a:spcPts val="1000"/>
              </a:spcAft>
            </a:pPr>
            <a:r>
              <a:rPr lang="en-US" altLang="ko-KR"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Performance</a:t>
            </a:r>
            <a:r>
              <a:rPr lang="ko-KR" altLang="en-US"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 </a:t>
            </a:r>
            <a:r>
              <a:rPr lang="en-US" altLang="ko-KR"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Check Monitoring Tool :</a:t>
            </a:r>
          </a:p>
          <a:p>
            <a:pPr marL="285750" indent="-285750">
              <a:buFontTx/>
              <a:buChar char="-"/>
            </a:pPr>
            <a:r>
              <a:rPr lang="ko-KR" altLang="en-US" sz="1400"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감시 및 로그 수집을 한 번에 파악할 수 있다</a:t>
            </a:r>
            <a:r>
              <a:rPr lang="en-US" altLang="ko-KR" sz="1400"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a:t>
            </a:r>
          </a:p>
          <a:p>
            <a:pPr marL="285750" indent="-285750">
              <a:buFontTx/>
              <a:buChar char="-"/>
            </a:pPr>
            <a:r>
              <a:rPr lang="ko-KR" altLang="en-US" sz="1400" b="0" i="0" dirty="0">
                <a:solidFill>
                  <a:srgbClr val="232F3E"/>
                </a:solidFill>
                <a:effectLst/>
                <a:latin typeface="맑은 고딕" panose="020B0503020000020004" pitchFamily="50" charset="-127"/>
                <a:ea typeface="맑은 고딕" panose="020B0503020000020004" pitchFamily="50" charset="-127"/>
              </a:rPr>
              <a:t>인프라 모니터링 및 문제 해결</a:t>
            </a:r>
          </a:p>
          <a:p>
            <a:pPr marL="285750" indent="-285750">
              <a:buFontTx/>
              <a:buChar char="-"/>
            </a:pPr>
            <a:r>
              <a:rPr lang="ko-KR" altLang="en-US" sz="1400" b="0" i="0" dirty="0">
                <a:solidFill>
                  <a:srgbClr val="232F3E"/>
                </a:solidFill>
                <a:effectLst/>
                <a:latin typeface="맑은 고딕" panose="020B0503020000020004" pitchFamily="50" charset="-127"/>
                <a:ea typeface="맑은 고딕" panose="020B0503020000020004" pitchFamily="50" charset="-127"/>
              </a:rPr>
              <a:t>평균 해결 시간 개선</a:t>
            </a:r>
          </a:p>
          <a:p>
            <a:pPr marL="285750" indent="-285750">
              <a:buFontTx/>
              <a:buChar char="-"/>
            </a:pPr>
            <a:r>
              <a:rPr lang="ko-KR" altLang="en-US" sz="1400" b="0" i="0" dirty="0">
                <a:solidFill>
                  <a:srgbClr val="232F3E"/>
                </a:solidFill>
                <a:effectLst/>
                <a:latin typeface="맑은 고딕" panose="020B0503020000020004" pitchFamily="50" charset="-127"/>
                <a:ea typeface="맑은 고딕" panose="020B0503020000020004" pitchFamily="50" charset="-127"/>
              </a:rPr>
              <a:t>사전에 리소스 최적화</a:t>
            </a:r>
          </a:p>
          <a:p>
            <a:pPr marL="285750" indent="-285750">
              <a:buFontTx/>
              <a:buChar char="-"/>
            </a:pPr>
            <a:r>
              <a:rPr lang="ko-KR" altLang="en-US" sz="1400" b="0" i="0" dirty="0">
                <a:solidFill>
                  <a:srgbClr val="232F3E"/>
                </a:solidFill>
                <a:effectLst/>
                <a:latin typeface="맑은 고딕" panose="020B0503020000020004" pitchFamily="50" charset="-127"/>
                <a:ea typeface="맑은 고딕" panose="020B0503020000020004" pitchFamily="50" charset="-127"/>
              </a:rPr>
              <a:t>애플리케이션 모니터링</a:t>
            </a:r>
          </a:p>
          <a:p>
            <a:pPr marL="285750" indent="-285750">
              <a:buFontTx/>
              <a:buChar char="-"/>
            </a:pPr>
            <a:r>
              <a:rPr lang="ko-KR" altLang="en-US" sz="1400" b="0" i="0" dirty="0" err="1">
                <a:solidFill>
                  <a:srgbClr val="232F3E"/>
                </a:solidFill>
                <a:effectLst/>
                <a:latin typeface="맑은 고딕" panose="020B0503020000020004" pitchFamily="50" charset="-127"/>
                <a:ea typeface="맑은 고딕" panose="020B0503020000020004" pitchFamily="50" charset="-127"/>
              </a:rPr>
              <a:t>관측성</a:t>
            </a:r>
            <a:r>
              <a:rPr lang="ko-KR" altLang="en-US" sz="1400" b="0" i="0" dirty="0">
                <a:solidFill>
                  <a:srgbClr val="232F3E"/>
                </a:solidFill>
                <a:effectLst/>
                <a:latin typeface="맑은 고딕" panose="020B0503020000020004" pitchFamily="50" charset="-127"/>
                <a:ea typeface="맑은 고딕" panose="020B0503020000020004" pitchFamily="50" charset="-127"/>
              </a:rPr>
              <a:t> 분석 사용</a:t>
            </a:r>
          </a:p>
        </p:txBody>
      </p:sp>
    </p:spTree>
    <p:extLst>
      <p:ext uri="{BB962C8B-B14F-4D97-AF65-F5344CB8AC3E}">
        <p14:creationId xmlns:p14="http://schemas.microsoft.com/office/powerpoint/2010/main" val="42104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AD58622F-0FFD-41F9-BE4A-CCB6970F5597}"/>
              </a:ext>
            </a:extLst>
          </p:cNvPr>
          <p:cNvGrpSpPr/>
          <p:nvPr/>
        </p:nvGrpSpPr>
        <p:grpSpPr>
          <a:xfrm>
            <a:off x="6508372" y="875864"/>
            <a:ext cx="3510696" cy="1456434"/>
            <a:chOff x="6508373" y="875864"/>
            <a:chExt cx="3510696" cy="1456434"/>
          </a:xfrm>
          <a:effectLst/>
        </p:grpSpPr>
        <p:sp>
          <p:nvSpPr>
            <p:cNvPr id="32" name="TextBox 18">
              <a:extLst>
                <a:ext uri="{FF2B5EF4-FFF2-40B4-BE49-F238E27FC236}">
                  <a16:creationId xmlns:a16="http://schemas.microsoft.com/office/drawing/2014/main" id="{D451D091-48CD-4BEE-9E36-5AF08F7BECC9}"/>
                </a:ext>
              </a:extLst>
            </p:cNvPr>
            <p:cNvSpPr txBox="1">
              <a:spLocks noChangeArrowheads="1"/>
            </p:cNvSpPr>
            <p:nvPr/>
          </p:nvSpPr>
          <p:spPr bwMode="auto">
            <a:xfrm>
              <a:off x="7948373" y="1501301"/>
              <a:ext cx="207069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Email </a:t>
              </a:r>
            </a:p>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notification</a:t>
              </a:r>
            </a:p>
          </p:txBody>
        </p:sp>
        <p:pic>
          <p:nvPicPr>
            <p:cNvPr id="33" name="Graphic 6">
              <a:extLst>
                <a:ext uri="{FF2B5EF4-FFF2-40B4-BE49-F238E27FC236}">
                  <a16:creationId xmlns:a16="http://schemas.microsoft.com/office/drawing/2014/main" id="{404A4329-674E-431E-BCC3-5626F5836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373" y="875864"/>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그림 34">
            <a:extLst>
              <a:ext uri="{FF2B5EF4-FFF2-40B4-BE49-F238E27FC236}">
                <a16:creationId xmlns:a16="http://schemas.microsoft.com/office/drawing/2014/main" id="{EA6A96BB-C842-4C27-B032-F88FBAA447F1}"/>
              </a:ext>
            </a:extLst>
          </p:cNvPr>
          <p:cNvPicPr>
            <a:picLocks noChangeAspect="1"/>
          </p:cNvPicPr>
          <p:nvPr/>
        </p:nvPicPr>
        <p:blipFill>
          <a:blip r:embed="rId3"/>
          <a:stretch>
            <a:fillRect/>
          </a:stretch>
        </p:blipFill>
        <p:spPr>
          <a:xfrm>
            <a:off x="6508372" y="4388131"/>
            <a:ext cx="5251008" cy="1613073"/>
          </a:xfrm>
          <a:prstGeom prst="rect">
            <a:avLst/>
          </a:prstGeom>
          <a:effectLst>
            <a:outerShdw blurRad="50800" dist="38100" dir="2700000" algn="tl" rotWithShape="0">
              <a:prstClr val="black">
                <a:alpha val="40000"/>
              </a:prstClr>
            </a:outerShdw>
          </a:effectLst>
        </p:spPr>
      </p:pic>
      <p:pic>
        <p:nvPicPr>
          <p:cNvPr id="36" name="그림 35">
            <a:extLst>
              <a:ext uri="{FF2B5EF4-FFF2-40B4-BE49-F238E27FC236}">
                <a16:creationId xmlns:a16="http://schemas.microsoft.com/office/drawing/2014/main" id="{B4A02991-38CA-4CF3-95D7-C78859EF3902}"/>
              </a:ext>
            </a:extLst>
          </p:cNvPr>
          <p:cNvPicPr>
            <a:picLocks noChangeAspect="1"/>
          </p:cNvPicPr>
          <p:nvPr/>
        </p:nvPicPr>
        <p:blipFill>
          <a:blip r:embed="rId4"/>
          <a:stretch>
            <a:fillRect/>
          </a:stretch>
        </p:blipFill>
        <p:spPr>
          <a:xfrm>
            <a:off x="6508372" y="5980018"/>
            <a:ext cx="5251008" cy="633374"/>
          </a:xfrm>
          <a:prstGeom prst="rect">
            <a:avLst/>
          </a:prstGeom>
          <a:effectLst>
            <a:outerShdw blurRad="50800" dist="38100" dir="2700000" algn="tl" rotWithShape="0">
              <a:prstClr val="black">
                <a:alpha val="40000"/>
              </a:prstClr>
            </a:outerShdw>
          </a:effectLst>
        </p:spPr>
      </p:pic>
      <p:pic>
        <p:nvPicPr>
          <p:cNvPr id="37" name="그림 36">
            <a:extLst>
              <a:ext uri="{FF2B5EF4-FFF2-40B4-BE49-F238E27FC236}">
                <a16:creationId xmlns:a16="http://schemas.microsoft.com/office/drawing/2014/main" id="{8063DAE7-6801-4B85-B03A-B1352F27A906}"/>
              </a:ext>
            </a:extLst>
          </p:cNvPr>
          <p:cNvPicPr>
            <a:picLocks noChangeAspect="1"/>
          </p:cNvPicPr>
          <p:nvPr/>
        </p:nvPicPr>
        <p:blipFill>
          <a:blip r:embed="rId5"/>
          <a:srcRect b="15732"/>
          <a:stretch>
            <a:fillRect/>
          </a:stretch>
        </p:blipFill>
        <p:spPr>
          <a:xfrm>
            <a:off x="6508372" y="2319655"/>
            <a:ext cx="5239950" cy="2068476"/>
          </a:xfrm>
          <a:custGeom>
            <a:avLst/>
            <a:gdLst>
              <a:gd name="connsiteX0" fmla="*/ 0 w 5048535"/>
              <a:gd name="connsiteY0" fmla="*/ 0 h 2192661"/>
              <a:gd name="connsiteX1" fmla="*/ 5048535 w 5048535"/>
              <a:gd name="connsiteY1" fmla="*/ 0 h 2192661"/>
              <a:gd name="connsiteX2" fmla="*/ 5048535 w 5048535"/>
              <a:gd name="connsiteY2" fmla="*/ 2192661 h 2192661"/>
              <a:gd name="connsiteX3" fmla="*/ 0 w 5048535"/>
              <a:gd name="connsiteY3" fmla="*/ 2192661 h 2192661"/>
            </a:gdLst>
            <a:ahLst/>
            <a:cxnLst>
              <a:cxn ang="0">
                <a:pos x="connsiteX0" y="connsiteY0"/>
              </a:cxn>
              <a:cxn ang="0">
                <a:pos x="connsiteX1" y="connsiteY1"/>
              </a:cxn>
              <a:cxn ang="0">
                <a:pos x="connsiteX2" y="connsiteY2"/>
              </a:cxn>
              <a:cxn ang="0">
                <a:pos x="connsiteX3" y="connsiteY3"/>
              </a:cxn>
            </a:cxnLst>
            <a:rect l="l" t="t" r="r" b="b"/>
            <a:pathLst>
              <a:path w="5048535" h="2192661">
                <a:moveTo>
                  <a:pt x="0" y="0"/>
                </a:moveTo>
                <a:lnTo>
                  <a:pt x="5048535" y="0"/>
                </a:lnTo>
                <a:lnTo>
                  <a:pt x="5048535" y="2192661"/>
                </a:lnTo>
                <a:lnTo>
                  <a:pt x="0" y="2192661"/>
                </a:lnTo>
                <a:close/>
              </a:path>
            </a:pathLst>
          </a:custGeom>
          <a:effectLst>
            <a:outerShdw blurRad="50800" dist="38100" dir="2700000" algn="tl" rotWithShape="0">
              <a:prstClr val="black">
                <a:alpha val="40000"/>
              </a:prstClr>
            </a:outerShdw>
          </a:effectLst>
        </p:spPr>
      </p:pic>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05 Cloud</a:t>
            </a:r>
            <a:r>
              <a:rPr lang="ko-KR" altLang="en-US" sz="2800" b="1">
                <a:latin typeface="맑은 고딕" panose="020B0503020000020004" pitchFamily="50" charset="-127"/>
                <a:ea typeface="맑은 고딕" panose="020B0503020000020004" pitchFamily="50" charset="-127"/>
              </a:rPr>
              <a:t> </a:t>
            </a:r>
            <a:r>
              <a:rPr lang="en-US" altLang="ko-KR" sz="2800" b="1">
                <a:latin typeface="맑은 고딕" panose="020B0503020000020004" pitchFamily="50" charset="-127"/>
                <a:ea typeface="맑은 고딕" panose="020B0503020000020004" pitchFamily="50" charset="-127"/>
              </a:rPr>
              <a:t>Monitoring Tool</a:t>
            </a:r>
            <a:endParaRPr lang="ko-KR" altLang="en-US" sz="2800" b="1" dirty="0">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69BAB510-CF85-4F3F-A3D6-9F5358CF4563}"/>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BB4D7711-F0EE-4546-A8AC-9ED52C3218A7}"/>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1C002CBF-8B50-4A19-B550-1D726B22069E}"/>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관리를 위한 모니터링 도구 구축 </a:t>
                </a:r>
                <a:r>
                  <a:rPr lang="en-US" altLang="ko-KR" b="1" dirty="0">
                    <a:solidFill>
                      <a:schemeClr val="bg1"/>
                    </a:solidFill>
                    <a:latin typeface="맑은 고딕" panose="020B0503020000020004" pitchFamily="50" charset="-127"/>
                    <a:ea typeface="맑은 고딕" panose="020B0503020000020004" pitchFamily="50" charset="-127"/>
                  </a:rPr>
                  <a:t>: </a:t>
                </a:r>
                <a:r>
                  <a:rPr lang="ko-KR" altLang="en-US" b="1" dirty="0">
                    <a:solidFill>
                      <a:schemeClr val="bg1"/>
                    </a:solidFill>
                    <a:latin typeface="맑은 고딕" panose="020B0503020000020004" pitchFamily="50" charset="-127"/>
                    <a:ea typeface="맑은 고딕" panose="020B0503020000020004" pitchFamily="50" charset="-127"/>
                  </a:rPr>
                  <a:t>알림 </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15182A89-FF82-4FAB-B086-13D17E4E3A40}"/>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10819BEF-DB82-49F9-B18D-2C53E64DC439}"/>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4" name="Graphic 24">
            <a:extLst>
              <a:ext uri="{FF2B5EF4-FFF2-40B4-BE49-F238E27FC236}">
                <a16:creationId xmlns:a16="http://schemas.microsoft.com/office/drawing/2014/main" id="{990B8441-2CCA-4F60-A80C-C0A2E64270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173" y="1840939"/>
            <a:ext cx="1429418"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E4589204-F04F-4CFA-BAE5-D54193C596D6}"/>
              </a:ext>
            </a:extLst>
          </p:cNvPr>
          <p:cNvSpPr txBox="1">
            <a:spLocks noChangeArrowheads="1"/>
          </p:cNvSpPr>
          <p:nvPr/>
        </p:nvSpPr>
        <p:spPr bwMode="auto">
          <a:xfrm>
            <a:off x="1921591" y="2030747"/>
            <a:ext cx="31914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Amazon Simple </a:t>
            </a:r>
          </a:p>
          <a:p>
            <a:pPr eaLnBrk="1" hangingPunct="1"/>
            <a:r>
              <a:rPr lang="en-US" altLang="en-US" sz="2400" b="1"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Notification Service </a:t>
            </a:r>
          </a:p>
          <a:p>
            <a:pPr eaLnBrk="1" hangingPunct="1"/>
            <a:r>
              <a:rPr lang="en-US" altLang="en-US" sz="2400" b="1"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r>
              <a:rPr lang="en-US" altLang="en-US" sz="2400" b="1" dirty="0">
                <a:solidFill>
                  <a:srgbClr val="F0417F"/>
                </a:solidFill>
                <a:latin typeface="맑은 고딕" panose="020B0503020000020004" pitchFamily="50" charset="-127"/>
                <a:ea typeface="맑은 고딕" panose="020B0503020000020004" pitchFamily="50" charset="-127"/>
                <a:cs typeface="Arial" panose="020B0604020202020204" pitchFamily="34" charset="0"/>
              </a:rPr>
              <a:t>Amazon SNS</a:t>
            </a:r>
            <a:r>
              <a:rPr lang="en-US" altLang="en-US" sz="2400" b="1"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endParaRPr lang="en-US" altLang="en-US" b="1"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p:txBody>
      </p:sp>
      <p:sp>
        <p:nvSpPr>
          <p:cNvPr id="27" name="TextBox 26">
            <a:extLst>
              <a:ext uri="{FF2B5EF4-FFF2-40B4-BE49-F238E27FC236}">
                <a16:creationId xmlns:a16="http://schemas.microsoft.com/office/drawing/2014/main" id="{92313590-775B-4AF2-94FF-C7616E0E1FB1}"/>
              </a:ext>
            </a:extLst>
          </p:cNvPr>
          <p:cNvSpPr txBox="1"/>
          <p:nvPr/>
        </p:nvSpPr>
        <p:spPr>
          <a:xfrm>
            <a:off x="429664" y="3742770"/>
            <a:ext cx="5371368" cy="1790234"/>
          </a:xfrm>
          <a:prstGeom prst="rect">
            <a:avLst/>
          </a:prstGeom>
          <a:noFill/>
        </p:spPr>
        <p:txBody>
          <a:bodyPr wrap="square" rtlCol="0">
            <a:spAutoFit/>
          </a:bodyPr>
          <a:lstStyle/>
          <a:p>
            <a:pPr>
              <a:spcAft>
                <a:spcPts val="1000"/>
              </a:spcAft>
            </a:pPr>
            <a:r>
              <a:rPr lang="ko-KR" altLang="en-US"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푸시 형태의 알림 서비스</a:t>
            </a:r>
            <a:r>
              <a:rPr lang="en-US" altLang="ko-KR" b="1" dirty="0">
                <a:solidFill>
                  <a:schemeClr val="bg1"/>
                </a:solidFill>
                <a:latin typeface="맑은 고딕" panose="020B0503020000020004" pitchFamily="50" charset="-127"/>
                <a:ea typeface="맑은 고딕" panose="020B0503020000020004" pitchFamily="50" charset="-127"/>
                <a:cs typeface="Malgun Gothic Semilight" panose="020B0502040204020203" pitchFamily="50" charset="-127"/>
              </a:rPr>
              <a:t>:</a:t>
            </a:r>
          </a:p>
          <a:p>
            <a:pPr marL="285750" indent="-285750">
              <a:buFontTx/>
              <a:buChar char="-"/>
            </a:pPr>
            <a:r>
              <a:rPr lang="ko-KR" altLang="en-US" sz="1400" i="0" dirty="0">
                <a:solidFill>
                  <a:srgbClr val="232F3E"/>
                </a:solidFill>
                <a:effectLst/>
                <a:latin typeface="맑은 고딕" panose="020B0503020000020004" pitchFamily="50" charset="-127"/>
                <a:ea typeface="맑은 고딕" panose="020B0503020000020004" pitchFamily="50" charset="-127"/>
              </a:rPr>
              <a:t>메시지 필터링 및 배치 처리를 통한 단순화 및 비용 절감</a:t>
            </a:r>
            <a:endParaRPr lang="en-US" altLang="ko-KR" sz="1400" i="0" dirty="0">
              <a:solidFill>
                <a:srgbClr val="232F3E"/>
              </a:solidFill>
              <a:effectLst/>
              <a:latin typeface="맑은 고딕" panose="020B0503020000020004" pitchFamily="50" charset="-127"/>
              <a:ea typeface="맑은 고딕" panose="020B0503020000020004" pitchFamily="50" charset="-127"/>
            </a:endParaRPr>
          </a:p>
          <a:p>
            <a:pPr marL="285750" indent="-285750">
              <a:buFontTx/>
              <a:buChar char="-"/>
            </a:pPr>
            <a:r>
              <a:rPr lang="ko-KR" altLang="en-US" sz="1400" i="0" dirty="0">
                <a:solidFill>
                  <a:srgbClr val="232F3E"/>
                </a:solidFill>
                <a:effectLst/>
                <a:latin typeface="맑은 고딕" panose="020B0503020000020004" pitchFamily="50" charset="-127"/>
                <a:ea typeface="맑은 고딕" panose="020B0503020000020004" pitchFamily="50" charset="-127"/>
              </a:rPr>
              <a:t>메시지 순서 지정 및 중복 제거로 정확성 보장</a:t>
            </a:r>
          </a:p>
          <a:p>
            <a:pPr marL="285750" indent="-285750">
              <a:buFontTx/>
              <a:buChar char="-"/>
            </a:pPr>
            <a:r>
              <a:rPr lang="ko-KR" altLang="en-US" sz="1400" i="0" dirty="0">
                <a:solidFill>
                  <a:srgbClr val="232F3E"/>
                </a:solidFill>
                <a:effectLst/>
                <a:latin typeface="맑은 고딕" panose="020B0503020000020004" pitchFamily="50" charset="-127"/>
                <a:ea typeface="맑은 고딕" panose="020B0503020000020004" pitchFamily="50" charset="-127"/>
              </a:rPr>
              <a:t>메시지 암호화 및 개인 정보 보호로 보안 강화</a:t>
            </a:r>
          </a:p>
          <a:p>
            <a:pPr marL="285750" indent="-285750">
              <a:buFontTx/>
              <a:buChar char="-"/>
            </a:pPr>
            <a:r>
              <a:rPr lang="ko-KR" altLang="en-US" sz="1400" i="0" dirty="0">
                <a:solidFill>
                  <a:srgbClr val="232F3E"/>
                </a:solidFill>
                <a:effectLst/>
                <a:latin typeface="맑은 고딕" panose="020B0503020000020004" pitchFamily="50" charset="-127"/>
                <a:ea typeface="맑은 고딕" panose="020B0503020000020004" pitchFamily="50" charset="-127"/>
              </a:rPr>
              <a:t>메시지 보관</a:t>
            </a:r>
            <a:r>
              <a:rPr lang="en-US" altLang="ko-KR" sz="1400" i="0" dirty="0">
                <a:solidFill>
                  <a:srgbClr val="232F3E"/>
                </a:solidFill>
                <a:effectLst/>
                <a:latin typeface="맑은 고딕" panose="020B0503020000020004" pitchFamily="50" charset="-127"/>
                <a:ea typeface="맑은 고딕" panose="020B0503020000020004" pitchFamily="50" charset="-127"/>
              </a:rPr>
              <a:t>, </a:t>
            </a:r>
            <a:r>
              <a:rPr lang="ko-KR" altLang="en-US" sz="1400" i="0" dirty="0">
                <a:solidFill>
                  <a:srgbClr val="232F3E"/>
                </a:solidFill>
                <a:effectLst/>
                <a:latin typeface="맑은 고딕" panose="020B0503020000020004" pitchFamily="50" charset="-127"/>
                <a:ea typeface="맑은 고딕" panose="020B0503020000020004" pitchFamily="50" charset="-127"/>
              </a:rPr>
              <a:t>전송 재시도 및 </a:t>
            </a:r>
            <a:r>
              <a:rPr lang="en-US" altLang="ko-KR" sz="1400" i="0" dirty="0">
                <a:solidFill>
                  <a:srgbClr val="232F3E"/>
                </a:solidFill>
                <a:effectLst/>
                <a:latin typeface="맑은 고딕" panose="020B0503020000020004" pitchFamily="50" charset="-127"/>
                <a:ea typeface="맑은 고딕" panose="020B0503020000020004" pitchFamily="50" charset="-127"/>
              </a:rPr>
              <a:t>DLQ</a:t>
            </a:r>
            <a:r>
              <a:rPr lang="ko-KR" altLang="en-US" sz="1400" i="0" dirty="0">
                <a:solidFill>
                  <a:srgbClr val="232F3E"/>
                </a:solidFill>
                <a:effectLst/>
                <a:latin typeface="맑은 고딕" panose="020B0503020000020004" pitchFamily="50" charset="-127"/>
                <a:ea typeface="맑은 고딕" panose="020B0503020000020004" pitchFamily="50" charset="-127"/>
              </a:rPr>
              <a:t>로 내구성 향상</a:t>
            </a:r>
          </a:p>
          <a:p>
            <a:pPr marL="285750" indent="-285750">
              <a:buFontTx/>
              <a:buChar char="-"/>
            </a:pPr>
            <a:r>
              <a:rPr lang="en-US" altLang="ko-KR" sz="1400" i="0" dirty="0">
                <a:solidFill>
                  <a:srgbClr val="232F3E"/>
                </a:solidFill>
                <a:effectLst/>
                <a:latin typeface="맑은 고딕" panose="020B0503020000020004" pitchFamily="50" charset="-127"/>
                <a:ea typeface="맑은 고딕" panose="020B0503020000020004" pitchFamily="50" charset="-127"/>
              </a:rPr>
              <a:t>AWS </a:t>
            </a:r>
            <a:r>
              <a:rPr lang="ko-KR" altLang="en-US" sz="1400" i="0" dirty="0">
                <a:solidFill>
                  <a:srgbClr val="232F3E"/>
                </a:solidFill>
                <a:effectLst/>
                <a:latin typeface="맑은 고딕" panose="020B0503020000020004" pitchFamily="50" charset="-127"/>
                <a:ea typeface="맑은 고딕" panose="020B0503020000020004" pitchFamily="50" charset="-127"/>
              </a:rPr>
              <a:t>서비스에서 이벤트 캡처 및 </a:t>
            </a:r>
            <a:r>
              <a:rPr lang="ko-KR" altLang="en-US" sz="1400" i="0" dirty="0" err="1">
                <a:solidFill>
                  <a:srgbClr val="232F3E"/>
                </a:solidFill>
                <a:effectLst/>
                <a:latin typeface="맑은 고딕" panose="020B0503020000020004" pitchFamily="50" charset="-127"/>
                <a:ea typeface="맑은 고딕" panose="020B0503020000020004" pitchFamily="50" charset="-127"/>
              </a:rPr>
              <a:t>팬아웃</a:t>
            </a:r>
            <a:endParaRPr lang="ko-KR" altLang="en-US" sz="1400" i="0" dirty="0">
              <a:solidFill>
                <a:srgbClr val="232F3E"/>
              </a:solidFill>
              <a:effectLst/>
              <a:latin typeface="맑은 고딕" panose="020B0503020000020004" pitchFamily="50" charset="-127"/>
              <a:ea typeface="맑은 고딕" panose="020B0503020000020004" pitchFamily="50" charset="-127"/>
            </a:endParaRPr>
          </a:p>
          <a:p>
            <a:pPr marL="285750" indent="-285750">
              <a:buFontTx/>
              <a:buChar char="-"/>
            </a:pPr>
            <a:r>
              <a:rPr lang="en-US" altLang="ko-KR" sz="1400" i="0" dirty="0">
                <a:solidFill>
                  <a:srgbClr val="232F3E"/>
                </a:solidFill>
                <a:effectLst/>
                <a:latin typeface="맑은 고딕" panose="020B0503020000020004" pitchFamily="50" charset="-127"/>
                <a:ea typeface="맑은 고딕" panose="020B0503020000020004" pitchFamily="50" charset="-127"/>
              </a:rPr>
              <a:t>SMS, </a:t>
            </a:r>
            <a:r>
              <a:rPr lang="ko-KR" altLang="en-US" sz="1400" i="0" dirty="0">
                <a:solidFill>
                  <a:srgbClr val="232F3E"/>
                </a:solidFill>
                <a:effectLst/>
                <a:latin typeface="맑은 고딕" panose="020B0503020000020004" pitchFamily="50" charset="-127"/>
                <a:ea typeface="맑은 고딕" panose="020B0503020000020004" pitchFamily="50" charset="-127"/>
              </a:rPr>
              <a:t>모바일 푸시 및 이메일을 통해 </a:t>
            </a:r>
            <a:r>
              <a:rPr lang="en-US" altLang="ko-KR" sz="1400" i="0" dirty="0">
                <a:solidFill>
                  <a:srgbClr val="232F3E"/>
                </a:solidFill>
                <a:effectLst/>
                <a:latin typeface="맑은 고딕" panose="020B0503020000020004" pitchFamily="50" charset="-127"/>
                <a:ea typeface="맑은 고딕" panose="020B0503020000020004" pitchFamily="50" charset="-127"/>
              </a:rPr>
              <a:t>A2P </a:t>
            </a:r>
            <a:r>
              <a:rPr lang="ko-KR" altLang="en-US" sz="1400" i="0" dirty="0">
                <a:solidFill>
                  <a:srgbClr val="232F3E"/>
                </a:solidFill>
                <a:effectLst/>
                <a:latin typeface="맑은 고딕" panose="020B0503020000020004" pitchFamily="50" charset="-127"/>
                <a:ea typeface="맑은 고딕" panose="020B0503020000020004" pitchFamily="50" charset="-127"/>
              </a:rPr>
              <a:t>알림 보내기</a:t>
            </a:r>
          </a:p>
        </p:txBody>
      </p:sp>
    </p:spTree>
    <p:extLst>
      <p:ext uri="{BB962C8B-B14F-4D97-AF65-F5344CB8AC3E}">
        <p14:creationId xmlns:p14="http://schemas.microsoft.com/office/powerpoint/2010/main" val="346407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49EC88A2-2D25-4AFE-A8D8-88AD7DC7E60B}"/>
              </a:ext>
            </a:extLst>
          </p:cNvPr>
          <p:cNvPicPr>
            <a:picLocks noChangeAspect="1"/>
          </p:cNvPicPr>
          <p:nvPr/>
        </p:nvPicPr>
        <p:blipFill>
          <a:blip r:embed="rId2"/>
          <a:stretch>
            <a:fillRect/>
          </a:stretch>
        </p:blipFill>
        <p:spPr>
          <a:xfrm>
            <a:off x="6508372" y="875864"/>
            <a:ext cx="5191449" cy="1827892"/>
          </a:xfrm>
          <a:prstGeom prst="rect">
            <a:avLst/>
          </a:prstGeom>
          <a:effectLst>
            <a:outerShdw blurRad="50800" dist="38100" dir="2700000" algn="tl" rotWithShape="0">
              <a:prstClr val="black">
                <a:alpha val="40000"/>
              </a:prstClr>
            </a:outerShdw>
          </a:effectLst>
        </p:spPr>
      </p:pic>
      <p:pic>
        <p:nvPicPr>
          <p:cNvPr id="31" name="그림 30">
            <a:extLst>
              <a:ext uri="{FF2B5EF4-FFF2-40B4-BE49-F238E27FC236}">
                <a16:creationId xmlns:a16="http://schemas.microsoft.com/office/drawing/2014/main" id="{DA700AFC-C613-405F-81C4-37871530EE97}"/>
              </a:ext>
            </a:extLst>
          </p:cNvPr>
          <p:cNvPicPr>
            <a:picLocks noChangeAspect="1"/>
          </p:cNvPicPr>
          <p:nvPr/>
        </p:nvPicPr>
        <p:blipFill>
          <a:blip r:embed="rId3"/>
          <a:stretch>
            <a:fillRect/>
          </a:stretch>
        </p:blipFill>
        <p:spPr>
          <a:xfrm>
            <a:off x="6508371" y="2767216"/>
            <a:ext cx="5191449" cy="1954820"/>
          </a:xfrm>
          <a:prstGeom prst="rect">
            <a:avLst/>
          </a:prstGeom>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91E6C455-B2C0-4D2C-870C-1A5602CC55FC}"/>
              </a:ext>
            </a:extLst>
          </p:cNvPr>
          <p:cNvPicPr>
            <a:picLocks noChangeAspect="1"/>
          </p:cNvPicPr>
          <p:nvPr/>
        </p:nvPicPr>
        <p:blipFill>
          <a:blip r:embed="rId4"/>
          <a:stretch>
            <a:fillRect/>
          </a:stretch>
        </p:blipFill>
        <p:spPr>
          <a:xfrm>
            <a:off x="6508372" y="4785496"/>
            <a:ext cx="5191448" cy="1827896"/>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2622D03-B830-48FC-B495-8D8025FFF06C}"/>
              </a:ext>
            </a:extLst>
          </p:cNvPr>
          <p:cNvSpPr txBox="1"/>
          <p:nvPr/>
        </p:nvSpPr>
        <p:spPr>
          <a:xfrm>
            <a:off x="429662" y="3739256"/>
            <a:ext cx="5048657" cy="2031325"/>
          </a:xfrm>
          <a:prstGeom prst="rect">
            <a:avLst/>
          </a:prstGeom>
          <a:noFill/>
        </p:spPr>
        <p:txBody>
          <a:bodyPr wrap="square" rtlCol="0">
            <a:spAutoFit/>
          </a:bodyPr>
          <a:lstStyle/>
          <a:p>
            <a:r>
              <a:rPr lang="en-US" altLang="ko-KR" sz="1400" b="0" i="0" dirty="0">
                <a:solidFill>
                  <a:srgbClr val="16191F"/>
                </a:solidFill>
                <a:effectLst/>
                <a:latin typeface="맑은 고딕" panose="020B0503020000020004" pitchFamily="50" charset="-127"/>
                <a:ea typeface="맑은 고딕" panose="020B0503020000020004" pitchFamily="50" charset="-127"/>
              </a:rPr>
              <a:t>AWS Identity and Access Management(IAM)</a:t>
            </a:r>
            <a:r>
              <a:rPr lang="ko-KR" altLang="en-US" sz="1400" b="0" i="0" dirty="0">
                <a:solidFill>
                  <a:srgbClr val="16191F"/>
                </a:solidFill>
                <a:effectLst/>
                <a:latin typeface="맑은 고딕" panose="020B0503020000020004" pitchFamily="50" charset="-127"/>
                <a:ea typeface="맑은 고딕" panose="020B0503020000020004" pitchFamily="50" charset="-127"/>
              </a:rPr>
              <a:t>은 </a:t>
            </a:r>
            <a:r>
              <a:rPr lang="en-US" altLang="ko-KR" sz="1400" b="0" i="0" dirty="0">
                <a:solidFill>
                  <a:srgbClr val="16191F"/>
                </a:solidFill>
                <a:effectLst/>
                <a:latin typeface="맑은 고딕" panose="020B0503020000020004" pitchFamily="50" charset="-127"/>
                <a:ea typeface="맑은 고딕" panose="020B0503020000020004" pitchFamily="50" charset="-127"/>
              </a:rPr>
              <a:t>AWS </a:t>
            </a:r>
            <a:r>
              <a:rPr lang="ko-KR" altLang="en-US" sz="1400" b="0" i="0" dirty="0">
                <a:solidFill>
                  <a:srgbClr val="16191F"/>
                </a:solidFill>
                <a:effectLst/>
                <a:latin typeface="맑은 고딕" panose="020B0503020000020004" pitchFamily="50" charset="-127"/>
                <a:ea typeface="맑은 고딕" panose="020B0503020000020004" pitchFamily="50" charset="-127"/>
              </a:rPr>
              <a:t>리소스에 대한 액세스를 안전하게 제어할 수 있는 웹 서비스입니다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IAM</a:t>
            </a:r>
            <a:r>
              <a:rPr lang="ko-KR" altLang="en-US" sz="1400" b="0" i="0" dirty="0">
                <a:solidFill>
                  <a:srgbClr val="16191F"/>
                </a:solidFill>
                <a:effectLst/>
                <a:latin typeface="맑은 고딕" panose="020B0503020000020004" pitchFamily="50" charset="-127"/>
                <a:ea typeface="맑은 고딕" panose="020B0503020000020004" pitchFamily="50" charset="-127"/>
              </a:rPr>
              <a:t>을 사용하여 리소스를 사용하도록 인증</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로그인</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r>
              <a:rPr lang="ko-KR" altLang="en-US" sz="1400" b="0" i="0" dirty="0">
                <a:solidFill>
                  <a:srgbClr val="16191F"/>
                </a:solidFill>
                <a:effectLst/>
                <a:latin typeface="맑은 고딕" panose="020B0503020000020004" pitchFamily="50" charset="-127"/>
                <a:ea typeface="맑은 고딕" panose="020B0503020000020004" pitchFamily="50" charset="-127"/>
              </a:rPr>
              <a:t>및 권한 부여</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권한 있음</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된 대상을 제어합니다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p>
          <a:p>
            <a:r>
              <a:rPr lang="en-US" altLang="ko-KR" sz="1400" dirty="0">
                <a:solidFill>
                  <a:schemeClr val="bg1"/>
                </a:solidFill>
                <a:latin typeface="맑은 고딕" panose="020B0503020000020004" pitchFamily="50" charset="-127"/>
                <a:ea typeface="맑은 고딕" panose="020B0503020000020004" pitchFamily="50" charset="-127"/>
              </a:rPr>
              <a:t>Root</a:t>
            </a:r>
            <a:r>
              <a:rPr lang="ko-KR" altLang="en-US" sz="1400" dirty="0">
                <a:solidFill>
                  <a:schemeClr val="bg1"/>
                </a:solidFill>
                <a:latin typeface="맑은 고딕" panose="020B0503020000020004" pitchFamily="50" charset="-127"/>
                <a:ea typeface="맑은 고딕" panose="020B0503020000020004" pitchFamily="50" charset="-127"/>
              </a:rPr>
              <a:t>계정 아래 사용자를 만들어 서비스를 이용할 수 있으며</a:t>
            </a:r>
            <a:r>
              <a:rPr lang="en-US" altLang="ko-KR" sz="1400" dirty="0">
                <a:solidFill>
                  <a:schemeClr val="bg1"/>
                </a:solidFill>
                <a:latin typeface="맑은 고딕" panose="020B0503020000020004" pitchFamily="50" charset="-127"/>
                <a:ea typeface="맑은 고딕" panose="020B0503020000020004" pitchFamily="50" charset="-127"/>
              </a:rPr>
              <a:t>, </a:t>
            </a:r>
          </a:p>
          <a:p>
            <a:r>
              <a:rPr lang="ko-KR" altLang="en-US" sz="1400" dirty="0">
                <a:solidFill>
                  <a:schemeClr val="bg1"/>
                </a:solidFill>
                <a:latin typeface="맑은 고딕" panose="020B0503020000020004" pitchFamily="50" charset="-127"/>
                <a:ea typeface="맑은 고딕" panose="020B0503020000020004" pitchFamily="50" charset="-127"/>
              </a:rPr>
              <a:t>그룹을 만들어 하나로 묶어 관리할 수 도 있고</a:t>
            </a:r>
            <a:r>
              <a:rPr lang="en-US" altLang="ko-KR" sz="1400" dirty="0">
                <a:solidFill>
                  <a:schemeClr val="bg1"/>
                </a:solidFill>
                <a:latin typeface="맑은 고딕" panose="020B0503020000020004" pitchFamily="50" charset="-127"/>
                <a:ea typeface="맑은 고딕" panose="020B0503020000020004" pitchFamily="50" charset="-127"/>
              </a:rPr>
              <a:t>,</a:t>
            </a:r>
          </a:p>
          <a:p>
            <a:r>
              <a:rPr lang="ko-KR" altLang="en-US" sz="1400" dirty="0">
                <a:solidFill>
                  <a:schemeClr val="bg1"/>
                </a:solidFill>
                <a:latin typeface="맑은 고딕" panose="020B0503020000020004" pitchFamily="50" charset="-127"/>
                <a:ea typeface="맑은 고딕" panose="020B0503020000020004" pitchFamily="50" charset="-127"/>
              </a:rPr>
              <a:t>필요한 정책들을 설정하여 원하는 서비스만을 사용하게 </a:t>
            </a:r>
            <a:endParaRPr lang="en-US" altLang="ko-KR" sz="1400" dirty="0">
              <a:solidFill>
                <a:schemeClr val="bg1"/>
              </a:solidFill>
              <a:latin typeface="맑은 고딕" panose="020B0503020000020004" pitchFamily="50" charset="-127"/>
              <a:ea typeface="맑은 고딕" panose="020B0503020000020004" pitchFamily="50" charset="-127"/>
            </a:endParaRPr>
          </a:p>
          <a:p>
            <a:r>
              <a:rPr lang="ko-KR" altLang="en-US" sz="1400" dirty="0">
                <a:solidFill>
                  <a:schemeClr val="bg1"/>
                </a:solidFill>
                <a:latin typeface="맑은 고딕" panose="020B0503020000020004" pitchFamily="50" charset="-127"/>
                <a:ea typeface="맑은 고딕" panose="020B0503020000020004" pitchFamily="50" charset="-127"/>
              </a:rPr>
              <a:t>제한할 수 도 있다</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dirty="0">
                <a:solidFill>
                  <a:schemeClr val="bg1"/>
                </a:solidFill>
                <a:latin typeface="맑은 고딕" panose="020B0503020000020004" pitchFamily="50" charset="-127"/>
                <a:ea typeface="맑은 고딕" panose="020B0503020000020004" pitchFamily="50" charset="-127"/>
              </a:rPr>
              <a:t>또한 </a:t>
            </a:r>
            <a:r>
              <a:rPr lang="en-US" altLang="ko-KR" sz="1400" dirty="0">
                <a:solidFill>
                  <a:schemeClr val="bg1"/>
                </a:solidFill>
                <a:latin typeface="맑은 고딕" panose="020B0503020000020004" pitchFamily="50" charset="-127"/>
                <a:ea typeface="맑은 고딕" panose="020B0503020000020004" pitchFamily="50" charset="-127"/>
              </a:rPr>
              <a:t>MFA </a:t>
            </a:r>
            <a:r>
              <a:rPr lang="ko-KR" altLang="en-US" sz="1400" dirty="0">
                <a:solidFill>
                  <a:schemeClr val="bg1"/>
                </a:solidFill>
                <a:latin typeface="맑은 고딕" panose="020B0503020000020004" pitchFamily="50" charset="-127"/>
                <a:ea typeface="맑은 고딕" panose="020B0503020000020004" pitchFamily="50" charset="-127"/>
              </a:rPr>
              <a:t>디바이스 관리 서비스를 사용하여 </a:t>
            </a:r>
            <a:r>
              <a:rPr lang="en-US" altLang="ko-KR" sz="1400" dirty="0">
                <a:solidFill>
                  <a:schemeClr val="bg1"/>
                </a:solidFill>
                <a:latin typeface="맑은 고딕" panose="020B0503020000020004" pitchFamily="50" charset="-127"/>
                <a:ea typeface="맑은 고딕" panose="020B0503020000020004" pitchFamily="50" charset="-127"/>
              </a:rPr>
              <a:t>2</a:t>
            </a:r>
            <a:r>
              <a:rPr lang="ko-KR" altLang="en-US" sz="1400" dirty="0">
                <a:solidFill>
                  <a:schemeClr val="bg1"/>
                </a:solidFill>
                <a:latin typeface="맑은 고딕" panose="020B0503020000020004" pitchFamily="50" charset="-127"/>
                <a:ea typeface="맑은 고딕" panose="020B0503020000020004" pitchFamily="50" charset="-127"/>
              </a:rPr>
              <a:t>중 보안 또한 가능한 서비스이다</a:t>
            </a:r>
            <a:r>
              <a:rPr lang="en-US" altLang="ko-KR" sz="1400" dirty="0">
                <a:solidFill>
                  <a:schemeClr val="bg1"/>
                </a:solidFill>
                <a:latin typeface="맑은 고딕" panose="020B0503020000020004" pitchFamily="50" charset="-127"/>
                <a:ea typeface="맑은 고딕" panose="020B0503020000020004" pitchFamily="50" charset="-127"/>
              </a:rPr>
              <a:t>.</a:t>
            </a:r>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06 IAM</a:t>
            </a:r>
            <a:endParaRPr lang="ko-KR" altLang="en-US" sz="2800" b="1" dirty="0">
              <a:solidFill>
                <a:schemeClr val="tx1"/>
              </a:solidFill>
              <a:latin typeface="맑은 고딕" panose="020B0503020000020004" pitchFamily="50" charset="-127"/>
              <a:ea typeface="맑은 고딕" panose="020B0503020000020004" pitchFamily="50" charset="-127"/>
            </a:endParaRPr>
          </a:p>
        </p:txBody>
      </p:sp>
      <p:grpSp>
        <p:nvGrpSpPr>
          <p:cNvPr id="20" name="그룹 19">
            <a:extLst>
              <a:ext uri="{FF2B5EF4-FFF2-40B4-BE49-F238E27FC236}">
                <a16:creationId xmlns:a16="http://schemas.microsoft.com/office/drawing/2014/main" id="{46246F13-ADCE-47EE-9BC7-2AC7CA466866}"/>
              </a:ext>
            </a:extLst>
          </p:cNvPr>
          <p:cNvGrpSpPr/>
          <p:nvPr/>
        </p:nvGrpSpPr>
        <p:grpSpPr>
          <a:xfrm>
            <a:off x="429664" y="886989"/>
            <a:ext cx="5066583" cy="525311"/>
            <a:chOff x="429664" y="886989"/>
            <a:chExt cx="5066583" cy="525311"/>
          </a:xfrm>
        </p:grpSpPr>
        <p:grpSp>
          <p:nvGrpSpPr>
            <p:cNvPr id="21" name="그룹 20">
              <a:extLst>
                <a:ext uri="{FF2B5EF4-FFF2-40B4-BE49-F238E27FC236}">
                  <a16:creationId xmlns:a16="http://schemas.microsoft.com/office/drawing/2014/main" id="{13BB0EB6-C652-44BB-86F9-D34988BA37C1}"/>
                </a:ext>
              </a:extLst>
            </p:cNvPr>
            <p:cNvGrpSpPr/>
            <p:nvPr/>
          </p:nvGrpSpPr>
          <p:grpSpPr>
            <a:xfrm>
              <a:off x="492173" y="1042968"/>
              <a:ext cx="5004074" cy="369332"/>
              <a:chOff x="6399650" y="1788607"/>
              <a:chExt cx="5004074" cy="369332"/>
            </a:xfrm>
          </p:grpSpPr>
          <p:sp>
            <p:nvSpPr>
              <p:cNvPr id="23" name="TextBox 22">
                <a:extLst>
                  <a:ext uri="{FF2B5EF4-FFF2-40B4-BE49-F238E27FC236}">
                    <a16:creationId xmlns:a16="http://schemas.microsoft.com/office/drawing/2014/main" id="{53FDD8DF-B12C-4E89-94B2-5D37853104FE}"/>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관리자 계정 관리 </a:t>
                </a:r>
                <a:r>
                  <a:rPr lang="en-US" altLang="ko-KR" b="1" dirty="0">
                    <a:solidFill>
                      <a:schemeClr val="bg1"/>
                    </a:solidFill>
                    <a:latin typeface="맑은 고딕" panose="020B0503020000020004" pitchFamily="50" charset="-127"/>
                    <a:ea typeface="맑은 고딕" panose="020B0503020000020004" pitchFamily="50" charset="-127"/>
                  </a:rPr>
                  <a:t>(</a:t>
                </a:r>
                <a:r>
                  <a:rPr lang="ko-KR" altLang="en-US" b="1" dirty="0">
                    <a:solidFill>
                      <a:schemeClr val="bg1"/>
                    </a:solidFill>
                    <a:latin typeface="맑은 고딕" panose="020B0503020000020004" pitchFamily="50" charset="-127"/>
                    <a:ea typeface="맑은 고딕" panose="020B0503020000020004" pitchFamily="50" charset="-127"/>
                  </a:rPr>
                  <a:t>권한 관리</a:t>
                </a:r>
                <a:r>
                  <a:rPr lang="en-US" altLang="ko-KR" b="1" dirty="0">
                    <a:solidFill>
                      <a:schemeClr val="bg1"/>
                    </a:solidFill>
                    <a:latin typeface="맑은 고딕" panose="020B0503020000020004" pitchFamily="50" charset="-127"/>
                    <a:ea typeface="맑은 고딕" panose="020B0503020000020004" pitchFamily="50" charset="-127"/>
                  </a:rPr>
                  <a:t>)</a:t>
                </a:r>
              </a:p>
            </p:txBody>
          </p:sp>
          <p:sp>
            <p:nvSpPr>
              <p:cNvPr id="24" name="직사각형 23">
                <a:extLst>
                  <a:ext uri="{FF2B5EF4-FFF2-40B4-BE49-F238E27FC236}">
                    <a16:creationId xmlns:a16="http://schemas.microsoft.com/office/drawing/2014/main" id="{329D7D32-E1C6-475E-BA43-BAE2828362ED}"/>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자유형: 도형 21">
              <a:extLst>
                <a:ext uri="{FF2B5EF4-FFF2-40B4-BE49-F238E27FC236}">
                  <a16:creationId xmlns:a16="http://schemas.microsoft.com/office/drawing/2014/main" id="{7EB79BE9-A4B8-449A-A398-800193B9003F}"/>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pic>
        <p:nvPicPr>
          <p:cNvPr id="25" name="Graphic 19">
            <a:extLst>
              <a:ext uri="{FF2B5EF4-FFF2-40B4-BE49-F238E27FC236}">
                <a16:creationId xmlns:a16="http://schemas.microsoft.com/office/drawing/2014/main" id="{F28454BF-FFEB-4375-9897-502737E19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73" y="1868783"/>
            <a:ext cx="136800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2">
            <a:extLst>
              <a:ext uri="{FF2B5EF4-FFF2-40B4-BE49-F238E27FC236}">
                <a16:creationId xmlns:a16="http://schemas.microsoft.com/office/drawing/2014/main" id="{28F77A25-4C0E-4236-9583-429B468777B3}"/>
              </a:ext>
            </a:extLst>
          </p:cNvPr>
          <p:cNvSpPr txBox="1">
            <a:spLocks noChangeArrowheads="1"/>
          </p:cNvSpPr>
          <p:nvPr/>
        </p:nvSpPr>
        <p:spPr bwMode="auto">
          <a:xfrm>
            <a:off x="1932175" y="2036454"/>
            <a:ext cx="33758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AWS Identity and </a:t>
            </a:r>
          </a:p>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Access Management (</a:t>
            </a:r>
            <a:r>
              <a:rPr lang="en-US" altLang="en-US" sz="2400" b="1" dirty="0">
                <a:solidFill>
                  <a:srgbClr val="E43439"/>
                </a:solidFill>
                <a:latin typeface="맑은 고딕" panose="020B0503020000020004" pitchFamily="50" charset="-127"/>
                <a:ea typeface="Amazon Ember" panose="020B0603020204020204" pitchFamily="34" charset="0"/>
                <a:cs typeface="Arial" panose="020B0604020202020204" pitchFamily="34" charset="0"/>
              </a:rPr>
              <a:t>IAM</a:t>
            </a:r>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a:t>
            </a:r>
          </a:p>
        </p:txBody>
      </p:sp>
    </p:spTree>
    <p:extLst>
      <p:ext uri="{BB962C8B-B14F-4D97-AF65-F5344CB8AC3E}">
        <p14:creationId xmlns:p14="http://schemas.microsoft.com/office/powerpoint/2010/main" val="465045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2622D03-B830-48FC-B495-8D8025FFF06C}"/>
              </a:ext>
            </a:extLst>
          </p:cNvPr>
          <p:cNvSpPr txBox="1"/>
          <p:nvPr/>
        </p:nvSpPr>
        <p:spPr>
          <a:xfrm>
            <a:off x="429664" y="3744628"/>
            <a:ext cx="5461028" cy="2462213"/>
          </a:xfrm>
          <a:prstGeom prst="rect">
            <a:avLst/>
          </a:prstGeom>
          <a:noFill/>
        </p:spPr>
        <p:txBody>
          <a:bodyPr wrap="square" rtlCol="0">
            <a:spAutoFit/>
          </a:bodyPr>
          <a:lstStyle/>
          <a:p>
            <a:pPr algn="l"/>
            <a:r>
              <a:rPr lang="ko-KR" altLang="en-US" sz="1400" b="0" dirty="0">
                <a:solidFill>
                  <a:srgbClr val="16191F"/>
                </a:solidFill>
                <a:effectLst/>
                <a:latin typeface="맑은 고딕" panose="020B0503020000020004" pitchFamily="50" charset="-127"/>
                <a:ea typeface="맑은 고딕" panose="020B0503020000020004" pitchFamily="50" charset="-127"/>
              </a:rPr>
              <a:t>보안 그룹은 가상 방화벽의 기능을 수행하며 연결된 리소스에 </a:t>
            </a:r>
            <a:endParaRPr lang="en-US" altLang="ko-KR" sz="1400" b="0" dirty="0">
              <a:solidFill>
                <a:srgbClr val="16191F"/>
              </a:solidFill>
              <a:effectLst/>
              <a:latin typeface="맑은 고딕" panose="020B0503020000020004" pitchFamily="50" charset="-127"/>
              <a:ea typeface="맑은 고딕" panose="020B0503020000020004" pitchFamily="50" charset="-127"/>
            </a:endParaRPr>
          </a:p>
          <a:p>
            <a:pPr algn="l"/>
            <a:r>
              <a:rPr lang="ko-KR" altLang="en-US" sz="1400" b="0" dirty="0">
                <a:solidFill>
                  <a:srgbClr val="16191F"/>
                </a:solidFill>
                <a:effectLst/>
                <a:latin typeface="맑은 고딕" panose="020B0503020000020004" pitchFamily="50" charset="-127"/>
                <a:ea typeface="맑은 고딕" panose="020B0503020000020004" pitchFamily="50" charset="-127"/>
              </a:rPr>
              <a:t>도달하거나 이를 떠날 수 있는 트래픽을 제어합니다</a:t>
            </a:r>
            <a:r>
              <a:rPr lang="en-US" altLang="ko-KR" sz="1400" b="0" dirty="0">
                <a:solidFill>
                  <a:srgbClr val="16191F"/>
                </a:solidFill>
                <a:effectLst/>
                <a:latin typeface="맑은 고딕" panose="020B0503020000020004" pitchFamily="50" charset="-127"/>
                <a:ea typeface="맑은 고딕" panose="020B0503020000020004" pitchFamily="50" charset="-127"/>
              </a:rPr>
              <a:t>. </a:t>
            </a:r>
          </a:p>
          <a:p>
            <a:pPr algn="l"/>
            <a:r>
              <a:rPr lang="ko-KR" altLang="en-US" sz="1400" b="0" dirty="0">
                <a:solidFill>
                  <a:srgbClr val="16191F"/>
                </a:solidFill>
                <a:effectLst/>
                <a:latin typeface="맑은 고딕" panose="020B0503020000020004" pitchFamily="50" charset="-127"/>
                <a:ea typeface="맑은 고딕" panose="020B0503020000020004" pitchFamily="50" charset="-127"/>
              </a:rPr>
              <a:t>예를 들어 보안 그룹을 </a:t>
            </a:r>
            <a:r>
              <a:rPr lang="en-US" altLang="ko-KR" sz="1400" b="0" dirty="0">
                <a:solidFill>
                  <a:srgbClr val="16191F"/>
                </a:solidFill>
                <a:effectLst/>
                <a:latin typeface="맑은 고딕" panose="020B0503020000020004" pitchFamily="50" charset="-127"/>
                <a:ea typeface="맑은 고딕" panose="020B0503020000020004" pitchFamily="50" charset="-127"/>
              </a:rPr>
              <a:t>EC2 </a:t>
            </a:r>
            <a:r>
              <a:rPr lang="ko-KR" altLang="en-US" sz="1400" b="0" dirty="0">
                <a:solidFill>
                  <a:srgbClr val="16191F"/>
                </a:solidFill>
                <a:effectLst/>
                <a:latin typeface="맑은 고딕" panose="020B0503020000020004" pitchFamily="50" charset="-127"/>
                <a:ea typeface="맑은 고딕" panose="020B0503020000020004" pitchFamily="50" charset="-127"/>
              </a:rPr>
              <a:t>인스턴스와 연결하면 인스턴스에 </a:t>
            </a:r>
            <a:endParaRPr lang="en-US" altLang="ko-KR" sz="1400" b="0" dirty="0">
              <a:solidFill>
                <a:srgbClr val="16191F"/>
              </a:solidFill>
              <a:effectLst/>
              <a:latin typeface="맑은 고딕" panose="020B0503020000020004" pitchFamily="50" charset="-127"/>
              <a:ea typeface="맑은 고딕" panose="020B0503020000020004" pitchFamily="50" charset="-127"/>
            </a:endParaRPr>
          </a:p>
          <a:p>
            <a:pPr algn="l"/>
            <a:r>
              <a:rPr lang="ko-KR" altLang="en-US" sz="1400" b="0" dirty="0">
                <a:solidFill>
                  <a:srgbClr val="16191F"/>
                </a:solidFill>
                <a:effectLst/>
                <a:latin typeface="맑은 고딕" panose="020B0503020000020004" pitchFamily="50" charset="-127"/>
                <a:ea typeface="맑은 고딕" panose="020B0503020000020004" pitchFamily="50" charset="-127"/>
              </a:rPr>
              <a:t>대한 </a:t>
            </a:r>
            <a:r>
              <a:rPr lang="en-US" altLang="ko-KR" sz="1400" dirty="0">
                <a:solidFill>
                  <a:srgbClr val="16191F"/>
                </a:solidFill>
                <a:latin typeface="맑은 고딕" panose="020B0503020000020004" pitchFamily="50" charset="-127"/>
                <a:ea typeface="맑은 고딕" panose="020B0503020000020004" pitchFamily="50" charset="-127"/>
              </a:rPr>
              <a:t>In-Bound</a:t>
            </a:r>
            <a:r>
              <a:rPr lang="ko-KR" altLang="en-US" sz="1400" dirty="0">
                <a:solidFill>
                  <a:srgbClr val="16191F"/>
                </a:solidFill>
                <a:latin typeface="맑은 고딕" panose="020B0503020000020004" pitchFamily="50" charset="-127"/>
                <a:ea typeface="맑은 고딕" panose="020B0503020000020004" pitchFamily="50" charset="-127"/>
              </a:rPr>
              <a:t> </a:t>
            </a:r>
            <a:r>
              <a:rPr lang="en-US" altLang="ko-KR" sz="1400" dirty="0">
                <a:solidFill>
                  <a:srgbClr val="16191F"/>
                </a:solidFill>
                <a:latin typeface="맑은 고딕" panose="020B0503020000020004" pitchFamily="50" charset="-127"/>
                <a:ea typeface="맑은 고딕" panose="020B0503020000020004" pitchFamily="50" charset="-127"/>
              </a:rPr>
              <a:t>Traffic</a:t>
            </a:r>
            <a:r>
              <a:rPr lang="ko-KR" altLang="en-US" sz="1400" dirty="0">
                <a:solidFill>
                  <a:srgbClr val="16191F"/>
                </a:solidFill>
                <a:latin typeface="맑은 고딕" panose="020B0503020000020004" pitchFamily="50" charset="-127"/>
                <a:ea typeface="맑은 고딕" panose="020B0503020000020004" pitchFamily="50" charset="-127"/>
              </a:rPr>
              <a:t>및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Out-Bound Traffic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을</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제어합니다</a:t>
            </a:r>
            <a:r>
              <a:rPr lang="en-US" altLang="ko-KR" sz="1400" b="0" dirty="0">
                <a:solidFill>
                  <a:srgbClr val="16191F"/>
                </a:solidFill>
                <a:effectLst/>
                <a:latin typeface="맑은 고딕" panose="020B0503020000020004" pitchFamily="50" charset="-127"/>
                <a:ea typeface="맑은 고딕" panose="020B0503020000020004" pitchFamily="50" charset="-127"/>
              </a:rPr>
              <a:t>. </a:t>
            </a:r>
          </a:p>
          <a:p>
            <a:pPr algn="l"/>
            <a:endParaRPr lang="en-US" altLang="ko-KR" sz="1400" u="none" strike="noStrike" dirty="0">
              <a:solidFill>
                <a:srgbClr val="16191F"/>
              </a:solidFill>
              <a:latin typeface="맑은 고딕" panose="020B0503020000020004" pitchFamily="50" charset="-127"/>
              <a:ea typeface="맑은 고딕" panose="020B0503020000020004" pitchFamily="50" charset="-127"/>
            </a:endParaRPr>
          </a:p>
          <a:p>
            <a:pPr algn="l"/>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VPC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를 생성할 경우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VPC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는 기본 보안 그룹과 함께 제공됩니다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p>
          <a:p>
            <a:pPr algn="l"/>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각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VPC </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대해 추가 보안 그룹을 생성할 수 있습니다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보안 그룹은 해당 보안 그룹이 생성된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VPC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의 리소스에만 연결할 수 있습니다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각 보안 그룹에 대해 프로토콜 및 포트 번호를 기반으로 트래픽을 제어하는 규칙을 추가합니다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 </a:t>
            </a:r>
            <a:r>
              <a:rPr lang="en-US" altLang="ko-KR" sz="1400" dirty="0">
                <a:solidFill>
                  <a:srgbClr val="16191F"/>
                </a:solidFill>
                <a:latin typeface="맑은 고딕" panose="020B0503020000020004" pitchFamily="50" charset="-127"/>
                <a:ea typeface="맑은 고딕" panose="020B0503020000020004" pitchFamily="50" charset="-127"/>
              </a:rPr>
              <a:t>In-Bound</a:t>
            </a:r>
            <a:r>
              <a:rPr lang="ko-KR" altLang="en-US" sz="1400" dirty="0">
                <a:solidFill>
                  <a:srgbClr val="16191F"/>
                </a:solidFill>
                <a:latin typeface="맑은 고딕" panose="020B0503020000020004" pitchFamily="50" charset="-127"/>
                <a:ea typeface="맑은 고딕" panose="020B0503020000020004" pitchFamily="50" charset="-127"/>
              </a:rPr>
              <a:t> </a:t>
            </a:r>
            <a:r>
              <a:rPr lang="en-US" altLang="ko-KR" sz="1400" dirty="0">
                <a:solidFill>
                  <a:srgbClr val="16191F"/>
                </a:solidFill>
                <a:latin typeface="맑은 고딕" panose="020B0503020000020004" pitchFamily="50" charset="-127"/>
                <a:ea typeface="맑은 고딕" panose="020B0503020000020004" pitchFamily="50" charset="-127"/>
              </a:rPr>
              <a:t>Traffic</a:t>
            </a:r>
            <a:r>
              <a:rPr lang="ko-KR" altLang="en-US" sz="1400" dirty="0">
                <a:solidFill>
                  <a:srgbClr val="16191F"/>
                </a:solidFill>
                <a:latin typeface="맑은 고딕" panose="020B0503020000020004" pitchFamily="50" charset="-127"/>
                <a:ea typeface="맑은 고딕" panose="020B0503020000020004" pitchFamily="50" charset="-127"/>
              </a:rPr>
              <a:t>과 </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Out-Bound Traffic</a:t>
            </a:r>
            <a:r>
              <a:rPr lang="ko-KR" altLang="en-US" sz="1400" b="0" u="none" strike="noStrike" dirty="0">
                <a:solidFill>
                  <a:srgbClr val="16191F"/>
                </a:solidFill>
                <a:effectLst/>
                <a:latin typeface="맑은 고딕" panose="020B0503020000020004" pitchFamily="50" charset="-127"/>
                <a:ea typeface="맑은 고딕" panose="020B0503020000020004" pitchFamily="50" charset="-127"/>
              </a:rPr>
              <a:t>에 대한 규칙 집합은 별개입니다</a:t>
            </a:r>
            <a:r>
              <a:rPr lang="en-US" altLang="ko-KR" sz="1400" b="0" u="none" strike="noStrike" dirty="0">
                <a:solidFill>
                  <a:srgbClr val="16191F"/>
                </a:solidFill>
                <a:effectLst/>
                <a:latin typeface="맑은 고딕" panose="020B0503020000020004" pitchFamily="50" charset="-127"/>
                <a:ea typeface="맑은 고딕" panose="020B0503020000020004" pitchFamily="50" charset="-127"/>
              </a:rPr>
              <a:t>.</a:t>
            </a:r>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07 E</a:t>
            </a:r>
            <a:r>
              <a:rPr lang="en-US" altLang="ko-KR" sz="2800" b="1" i="0">
                <a:solidFill>
                  <a:schemeClr val="tx1"/>
                </a:solidFill>
                <a:effectLst/>
                <a:latin typeface="맑은 고딕" panose="020B0503020000020004" pitchFamily="50" charset="-127"/>
                <a:ea typeface="맑은 고딕" panose="020B0503020000020004" pitchFamily="50" charset="-127"/>
              </a:rPr>
              <a:t>nhanced security</a:t>
            </a:r>
            <a:endParaRPr lang="ko-KR" altLang="en-US" sz="2800" b="1" dirty="0">
              <a:solidFill>
                <a:schemeClr val="tx1"/>
              </a:solidFill>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CADC44F2-74BC-435B-B2DD-1455981A6B98}"/>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17E0F45C-6FEB-410B-BB9D-DBFDA13C57B5}"/>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4AC64479-6E09-4806-AC8A-DDA8448F0302}"/>
                  </a:ext>
                </a:extLst>
              </p:cNvPr>
              <p:cNvSpPr txBox="1"/>
              <p:nvPr/>
            </p:nvSpPr>
            <p:spPr>
              <a:xfrm>
                <a:off x="6687650" y="1788607"/>
                <a:ext cx="4716074" cy="369332"/>
              </a:xfrm>
              <a:prstGeom prst="rect">
                <a:avLst/>
              </a:prstGeom>
              <a:noFill/>
            </p:spPr>
            <p:txBody>
              <a:bodyPr wrap="square" rtlCol="0">
                <a:spAutoFit/>
              </a:bodyPr>
              <a:lstStyle/>
              <a:p>
                <a:r>
                  <a:rPr lang="en-US" altLang="ko-KR" b="1" dirty="0">
                    <a:solidFill>
                      <a:schemeClr val="bg1"/>
                    </a:solidFill>
                    <a:latin typeface="맑은 고딕" panose="020B0503020000020004" pitchFamily="50" charset="-127"/>
                    <a:ea typeface="맑은 고딕" panose="020B0503020000020004" pitchFamily="50" charset="-127"/>
                  </a:rPr>
                  <a:t>Instance </a:t>
                </a:r>
                <a:r>
                  <a:rPr lang="ko-KR" altLang="en-US" b="1" dirty="0">
                    <a:solidFill>
                      <a:schemeClr val="bg1"/>
                    </a:solidFill>
                    <a:latin typeface="맑은 고딕" panose="020B0503020000020004" pitchFamily="50" charset="-127"/>
                    <a:ea typeface="맑은 고딕" panose="020B0503020000020004" pitchFamily="50" charset="-127"/>
                  </a:rPr>
                  <a:t>보안 관리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9542DF5A-9094-491A-A931-39B814AD2C02}"/>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8983E17B-BB77-40C5-A490-D039277B5413}"/>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
        <p:nvSpPr>
          <p:cNvPr id="24" name="Rectangle 30">
            <a:extLst>
              <a:ext uri="{FF2B5EF4-FFF2-40B4-BE49-F238E27FC236}">
                <a16:creationId xmlns:a16="http://schemas.microsoft.com/office/drawing/2014/main" id="{88AFE28B-2776-480C-A74E-CD2B280AE3F5}"/>
              </a:ext>
            </a:extLst>
          </p:cNvPr>
          <p:cNvSpPr/>
          <p:nvPr/>
        </p:nvSpPr>
        <p:spPr>
          <a:xfrm>
            <a:off x="645702" y="1867351"/>
            <a:ext cx="1299638" cy="124309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25" name="TextBox 12">
            <a:extLst>
              <a:ext uri="{FF2B5EF4-FFF2-40B4-BE49-F238E27FC236}">
                <a16:creationId xmlns:a16="http://schemas.microsoft.com/office/drawing/2014/main" id="{D0B4DDA4-5DB1-4A61-8FA4-74DC8999A70F}"/>
              </a:ext>
            </a:extLst>
          </p:cNvPr>
          <p:cNvSpPr txBox="1">
            <a:spLocks noChangeArrowheads="1"/>
          </p:cNvSpPr>
          <p:nvPr/>
        </p:nvSpPr>
        <p:spPr bwMode="auto">
          <a:xfrm>
            <a:off x="2014515" y="2437343"/>
            <a:ext cx="3375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dirty="0">
                <a:solidFill>
                  <a:schemeClr val="bg1"/>
                </a:solidFill>
                <a:latin typeface="맑은 고딕" panose="020B0503020000020004" pitchFamily="50" charset="-127"/>
                <a:ea typeface="Amazon Ember" panose="020B0603020204020204" pitchFamily="34" charset="0"/>
                <a:cs typeface="Arial" panose="020B0604020202020204" pitchFamily="34" charset="0"/>
              </a:rPr>
              <a:t>Security group</a:t>
            </a:r>
          </a:p>
        </p:txBody>
      </p:sp>
      <p:pic>
        <p:nvPicPr>
          <p:cNvPr id="5" name="그림 4" descr="텍스트, 스크린샷, 실내이(가) 표시된 사진&#10;&#10;자동 생성된 설명">
            <a:extLst>
              <a:ext uri="{FF2B5EF4-FFF2-40B4-BE49-F238E27FC236}">
                <a16:creationId xmlns:a16="http://schemas.microsoft.com/office/drawing/2014/main" id="{7667A641-8D17-484C-B639-52DA1BF5B284}"/>
              </a:ext>
            </a:extLst>
          </p:cNvPr>
          <p:cNvPicPr>
            <a:picLocks noChangeAspect="1"/>
          </p:cNvPicPr>
          <p:nvPr/>
        </p:nvPicPr>
        <p:blipFill>
          <a:blip r:embed="rId2"/>
          <a:stretch>
            <a:fillRect/>
          </a:stretch>
        </p:blipFill>
        <p:spPr>
          <a:xfrm>
            <a:off x="6508372" y="858696"/>
            <a:ext cx="5191449" cy="1872000"/>
          </a:xfrm>
          <a:prstGeom prst="rect">
            <a:avLst/>
          </a:prstGeom>
          <a:effectLst>
            <a:outerShdw blurRad="50800" dist="38100" dir="2700000" algn="tl" rotWithShape="0">
              <a:prstClr val="black">
                <a:alpha val="40000"/>
              </a:prstClr>
            </a:outerShdw>
          </a:effectLst>
        </p:spPr>
      </p:pic>
      <p:pic>
        <p:nvPicPr>
          <p:cNvPr id="26" name="그림 25" descr="텍스트이(가) 표시된 사진&#10;&#10;자동 생성된 설명">
            <a:extLst>
              <a:ext uri="{FF2B5EF4-FFF2-40B4-BE49-F238E27FC236}">
                <a16:creationId xmlns:a16="http://schemas.microsoft.com/office/drawing/2014/main" id="{7DD1C4C6-75DF-41A7-846B-550E31A30D97}"/>
              </a:ext>
            </a:extLst>
          </p:cNvPr>
          <p:cNvPicPr>
            <a:picLocks noChangeAspect="1"/>
          </p:cNvPicPr>
          <p:nvPr/>
        </p:nvPicPr>
        <p:blipFill>
          <a:blip r:embed="rId3"/>
          <a:stretch>
            <a:fillRect/>
          </a:stretch>
        </p:blipFill>
        <p:spPr>
          <a:xfrm>
            <a:off x="6508373" y="2827630"/>
            <a:ext cx="5191450" cy="1872000"/>
          </a:xfrm>
          <a:prstGeom prst="rect">
            <a:avLst/>
          </a:prstGeom>
          <a:effectLst>
            <a:outerShdw blurRad="50800" dist="38100" dir="2700000" algn="tl" rotWithShape="0">
              <a:prstClr val="black">
                <a:alpha val="40000"/>
              </a:prstClr>
            </a:outerShdw>
          </a:effectLst>
        </p:spPr>
      </p:pic>
      <p:pic>
        <p:nvPicPr>
          <p:cNvPr id="28" name="그림 27" descr="텍스트, 스크린샷, 실내이(가) 표시된 사진&#10;&#10;자동 생성된 설명">
            <a:extLst>
              <a:ext uri="{FF2B5EF4-FFF2-40B4-BE49-F238E27FC236}">
                <a16:creationId xmlns:a16="http://schemas.microsoft.com/office/drawing/2014/main" id="{0181E715-3371-4B72-A8D1-86D7F474359C}"/>
              </a:ext>
            </a:extLst>
          </p:cNvPr>
          <p:cNvPicPr>
            <a:picLocks noChangeAspect="1"/>
          </p:cNvPicPr>
          <p:nvPr/>
        </p:nvPicPr>
        <p:blipFill>
          <a:blip r:embed="rId4"/>
          <a:stretch>
            <a:fillRect/>
          </a:stretch>
        </p:blipFill>
        <p:spPr>
          <a:xfrm>
            <a:off x="6508372" y="4741392"/>
            <a:ext cx="5191450" cy="1872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71059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660151A9-F0AB-4694-BC97-C2788FFBB966}"/>
              </a:ext>
            </a:extLst>
          </p:cNvPr>
          <p:cNvPicPr>
            <a:picLocks noChangeAspect="1"/>
          </p:cNvPicPr>
          <p:nvPr/>
        </p:nvPicPr>
        <p:blipFill>
          <a:blip r:embed="rId2"/>
          <a:stretch>
            <a:fillRect/>
          </a:stretch>
        </p:blipFill>
        <p:spPr>
          <a:xfrm>
            <a:off x="6508373" y="846358"/>
            <a:ext cx="5191450" cy="2120960"/>
          </a:xfrm>
          <a:prstGeom prst="rect">
            <a:avLst/>
          </a:prstGeom>
          <a:effectLst>
            <a:outerShdw blurRad="50800" dist="38100" dir="2700000" algn="tl" rotWithShape="0">
              <a:prstClr val="black">
                <a:alpha val="40000"/>
              </a:prstClr>
            </a:outerShdw>
          </a:effectLst>
        </p:spPr>
      </p:pic>
      <p:pic>
        <p:nvPicPr>
          <p:cNvPr id="30" name="그림 29">
            <a:extLst>
              <a:ext uri="{FF2B5EF4-FFF2-40B4-BE49-F238E27FC236}">
                <a16:creationId xmlns:a16="http://schemas.microsoft.com/office/drawing/2014/main" id="{4E7BA334-4AA3-43A4-B349-302D8DE21CE9}"/>
              </a:ext>
            </a:extLst>
          </p:cNvPr>
          <p:cNvPicPr>
            <a:picLocks noChangeAspect="1"/>
          </p:cNvPicPr>
          <p:nvPr/>
        </p:nvPicPr>
        <p:blipFill>
          <a:blip r:embed="rId3"/>
          <a:stretch>
            <a:fillRect/>
          </a:stretch>
        </p:blipFill>
        <p:spPr>
          <a:xfrm>
            <a:off x="6508374" y="3055967"/>
            <a:ext cx="5191450" cy="1569347"/>
          </a:xfrm>
          <a:prstGeom prst="rect">
            <a:avLst/>
          </a:prstGeom>
          <a:effectLst>
            <a:outerShdw blurRad="50800" dist="38100" dir="2700000" algn="tl" rotWithShape="0">
              <a:prstClr val="black">
                <a:alpha val="40000"/>
              </a:prstClr>
            </a:outerShdw>
          </a:effectLst>
        </p:spPr>
      </p:pic>
      <p:pic>
        <p:nvPicPr>
          <p:cNvPr id="31" name="그림 30">
            <a:extLst>
              <a:ext uri="{FF2B5EF4-FFF2-40B4-BE49-F238E27FC236}">
                <a16:creationId xmlns:a16="http://schemas.microsoft.com/office/drawing/2014/main" id="{30CC4B53-E3FF-44DF-B890-F246D316CB8F}"/>
              </a:ext>
            </a:extLst>
          </p:cNvPr>
          <p:cNvPicPr>
            <a:picLocks noChangeAspect="1"/>
          </p:cNvPicPr>
          <p:nvPr/>
        </p:nvPicPr>
        <p:blipFill>
          <a:blip r:embed="rId4"/>
          <a:stretch>
            <a:fillRect/>
          </a:stretch>
        </p:blipFill>
        <p:spPr>
          <a:xfrm>
            <a:off x="6508373" y="5086997"/>
            <a:ext cx="5191451" cy="1569347"/>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2622D03-B830-48FC-B495-8D8025FFF06C}"/>
              </a:ext>
            </a:extLst>
          </p:cNvPr>
          <p:cNvSpPr txBox="1"/>
          <p:nvPr/>
        </p:nvSpPr>
        <p:spPr>
          <a:xfrm>
            <a:off x="429663" y="3890683"/>
            <a:ext cx="5379463" cy="954107"/>
          </a:xfrm>
          <a:prstGeom prst="rect">
            <a:avLst/>
          </a:prstGeom>
          <a:noFill/>
        </p:spPr>
        <p:txBody>
          <a:bodyPr wrap="square" rtlCol="0">
            <a:spAutoFit/>
          </a:bodyPr>
          <a:lstStyle/>
          <a:p>
            <a:r>
              <a:rPr lang="en-US" altLang="ko-KR" sz="1400" b="0" dirty="0">
                <a:solidFill>
                  <a:srgbClr val="16191F"/>
                </a:solidFill>
                <a:effectLst/>
                <a:latin typeface="맑은 고딕" panose="020B0503020000020004" pitchFamily="50" charset="-127"/>
                <a:ea typeface="맑은 고딕" panose="020B0503020000020004" pitchFamily="50" charset="-127"/>
              </a:rPr>
              <a:t>Amazon Machine Image(AMI)</a:t>
            </a:r>
            <a:r>
              <a:rPr lang="ko-KR" altLang="en-US" sz="1400" b="0" dirty="0">
                <a:solidFill>
                  <a:srgbClr val="16191F"/>
                </a:solidFill>
                <a:effectLst/>
                <a:latin typeface="맑은 고딕" panose="020B0503020000020004" pitchFamily="50" charset="-127"/>
                <a:ea typeface="맑은 고딕" panose="020B0503020000020004" pitchFamily="50" charset="-127"/>
              </a:rPr>
              <a:t>는 소프트웨어 구성이 기재된 </a:t>
            </a:r>
            <a:endParaRPr lang="en-US" altLang="ko-KR" sz="1400" b="0" dirty="0">
              <a:solidFill>
                <a:srgbClr val="16191F"/>
              </a:solidFill>
              <a:effectLst/>
              <a:latin typeface="맑은 고딕" panose="020B0503020000020004" pitchFamily="50" charset="-127"/>
              <a:ea typeface="맑은 고딕" panose="020B0503020000020004" pitchFamily="50" charset="-127"/>
            </a:endParaRPr>
          </a:p>
          <a:p>
            <a:r>
              <a:rPr lang="ko-KR" altLang="en-US" sz="1400" b="0" dirty="0">
                <a:solidFill>
                  <a:srgbClr val="16191F"/>
                </a:solidFill>
                <a:effectLst/>
                <a:latin typeface="맑은 고딕" panose="020B0503020000020004" pitchFamily="50" charset="-127"/>
                <a:ea typeface="맑은 고딕" panose="020B0503020000020004" pitchFamily="50" charset="-127"/>
              </a:rPr>
              <a:t>템플릿입니다</a:t>
            </a:r>
            <a:r>
              <a:rPr lang="en-US" altLang="ko-KR" sz="1400" b="0" dirty="0">
                <a:solidFill>
                  <a:srgbClr val="16191F"/>
                </a:solidFill>
                <a:effectLst/>
                <a:latin typeface="맑은 고딕" panose="020B0503020000020004" pitchFamily="50" charset="-127"/>
                <a:ea typeface="맑은 고딕" panose="020B0503020000020004" pitchFamily="50" charset="-127"/>
              </a:rPr>
              <a:t>(</a:t>
            </a:r>
            <a:r>
              <a:rPr lang="ko-KR" altLang="en-US" sz="1400" b="0" dirty="0">
                <a:solidFill>
                  <a:srgbClr val="16191F"/>
                </a:solidFill>
                <a:effectLst/>
                <a:latin typeface="맑은 고딕" panose="020B0503020000020004" pitchFamily="50" charset="-127"/>
                <a:ea typeface="맑은 고딕" panose="020B0503020000020004" pitchFamily="50" charset="-127"/>
              </a:rPr>
              <a:t>예</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운영 체제</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애플리케이션 서버</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애플리케이션</a:t>
            </a:r>
            <a:r>
              <a:rPr lang="en-US" altLang="ko-KR" sz="1400" b="0" dirty="0">
                <a:solidFill>
                  <a:srgbClr val="16191F"/>
                </a:solidFill>
                <a:effectLst/>
                <a:latin typeface="맑은 고딕" panose="020B0503020000020004" pitchFamily="50" charset="-127"/>
                <a:ea typeface="맑은 고딕" panose="020B0503020000020004" pitchFamily="50" charset="-127"/>
              </a:rPr>
              <a:t>). </a:t>
            </a:r>
          </a:p>
          <a:p>
            <a:r>
              <a:rPr lang="en-US" altLang="ko-KR" sz="1400" b="0" dirty="0">
                <a:solidFill>
                  <a:srgbClr val="16191F"/>
                </a:solidFill>
                <a:effectLst/>
                <a:latin typeface="맑은 고딕" panose="020B0503020000020004" pitchFamily="50" charset="-127"/>
                <a:ea typeface="맑은 고딕" panose="020B0503020000020004" pitchFamily="50" charset="-127"/>
              </a:rPr>
              <a:t>AMI</a:t>
            </a:r>
            <a:r>
              <a:rPr lang="ko-KR" altLang="en-US" sz="1400" b="0" dirty="0">
                <a:solidFill>
                  <a:srgbClr val="16191F"/>
                </a:solidFill>
                <a:effectLst/>
                <a:latin typeface="맑은 고딕" panose="020B0503020000020004" pitchFamily="50" charset="-127"/>
                <a:ea typeface="맑은 고딕" panose="020B0503020000020004" pitchFamily="50" charset="-127"/>
              </a:rPr>
              <a:t>에서 인스턴스를 바로 시작하실 수 있는데</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이 인스턴스는 </a:t>
            </a:r>
            <a:r>
              <a:rPr lang="en-US" altLang="ko-KR" sz="1400" b="0" dirty="0">
                <a:solidFill>
                  <a:srgbClr val="16191F"/>
                </a:solidFill>
                <a:effectLst/>
                <a:latin typeface="맑은 고딕" panose="020B0503020000020004" pitchFamily="50" charset="-127"/>
                <a:ea typeface="맑은 고딕" panose="020B0503020000020004" pitchFamily="50" charset="-127"/>
              </a:rPr>
              <a:t>AMI</a:t>
            </a:r>
            <a:r>
              <a:rPr lang="ko-KR" altLang="en-US" sz="1400" b="0" dirty="0">
                <a:solidFill>
                  <a:srgbClr val="16191F"/>
                </a:solidFill>
                <a:effectLst/>
                <a:latin typeface="맑은 고딕" panose="020B0503020000020004" pitchFamily="50" charset="-127"/>
                <a:ea typeface="맑은 고딕" panose="020B0503020000020004" pitchFamily="50" charset="-127"/>
              </a:rPr>
              <a:t>의 사본으로</a:t>
            </a:r>
            <a:r>
              <a:rPr lang="en-US" altLang="ko-KR" sz="1400" b="0" dirty="0">
                <a:solidFill>
                  <a:srgbClr val="16191F"/>
                </a:solidFill>
                <a:effectLst/>
                <a:latin typeface="맑은 고딕" panose="020B0503020000020004" pitchFamily="50" charset="-127"/>
                <a:ea typeface="맑은 고딕" panose="020B0503020000020004" pitchFamily="50" charset="-127"/>
              </a:rPr>
              <a:t>, </a:t>
            </a:r>
            <a:r>
              <a:rPr lang="ko-KR" altLang="en-US" sz="1400" b="0" dirty="0">
                <a:solidFill>
                  <a:srgbClr val="16191F"/>
                </a:solidFill>
                <a:effectLst/>
                <a:latin typeface="맑은 고딕" panose="020B0503020000020004" pitchFamily="50" charset="-127"/>
                <a:ea typeface="맑은 고딕" panose="020B0503020000020004" pitchFamily="50" charset="-127"/>
              </a:rPr>
              <a:t>클라우드에서 실행되는 가상 서버입니다</a:t>
            </a:r>
            <a:r>
              <a:rPr lang="en-US" altLang="ko-KR" sz="1400" b="0" dirty="0">
                <a:solidFill>
                  <a:srgbClr val="16191F"/>
                </a:solidFill>
                <a:effectLst/>
                <a:latin typeface="맑은 고딕" panose="020B0503020000020004" pitchFamily="50" charset="-127"/>
                <a:ea typeface="맑은 고딕" panose="020B0503020000020004" pitchFamily="50" charset="-127"/>
              </a:rPr>
              <a:t>.</a:t>
            </a:r>
            <a:endParaRPr lang="en-US" altLang="ko-KR" sz="1400" dirty="0">
              <a:solidFill>
                <a:schemeClr val="bg1"/>
              </a:solidFill>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08 Data</a:t>
            </a:r>
            <a:r>
              <a:rPr lang="ko-KR" altLang="en-US" sz="2800" b="1">
                <a:latin typeface="맑은 고딕" panose="020B0503020000020004" pitchFamily="50" charset="-127"/>
                <a:ea typeface="맑은 고딕" panose="020B0503020000020004" pitchFamily="50" charset="-127"/>
              </a:rPr>
              <a:t> </a:t>
            </a:r>
            <a:r>
              <a:rPr lang="en-US" altLang="ko-KR" sz="2800" b="1">
                <a:latin typeface="맑은 고딕" panose="020B0503020000020004" pitchFamily="50" charset="-127"/>
                <a:ea typeface="맑은 고딕" panose="020B0503020000020004" pitchFamily="50" charset="-127"/>
              </a:rPr>
              <a:t>Backup</a:t>
            </a:r>
            <a:endParaRPr lang="ko-KR" altLang="en-US" sz="2800" b="1" dirty="0">
              <a:solidFill>
                <a:schemeClr val="tx1"/>
              </a:solidFill>
              <a:latin typeface="맑은 고딕" panose="020B0503020000020004" pitchFamily="50" charset="-127"/>
              <a:ea typeface="맑은 고딕" panose="020B0503020000020004" pitchFamily="50" charset="-127"/>
            </a:endParaRPr>
          </a:p>
        </p:txBody>
      </p:sp>
      <p:grpSp>
        <p:nvGrpSpPr>
          <p:cNvPr id="20" name="그룹 19">
            <a:extLst>
              <a:ext uri="{FF2B5EF4-FFF2-40B4-BE49-F238E27FC236}">
                <a16:creationId xmlns:a16="http://schemas.microsoft.com/office/drawing/2014/main" id="{6228A401-2FF6-4A37-ACA4-199C468945AF}"/>
              </a:ext>
            </a:extLst>
          </p:cNvPr>
          <p:cNvGrpSpPr/>
          <p:nvPr/>
        </p:nvGrpSpPr>
        <p:grpSpPr>
          <a:xfrm>
            <a:off x="429664" y="886989"/>
            <a:ext cx="1790509" cy="525311"/>
            <a:chOff x="429664" y="886989"/>
            <a:chExt cx="1790509" cy="525311"/>
          </a:xfrm>
        </p:grpSpPr>
        <p:sp>
          <p:nvSpPr>
            <p:cNvPr id="21" name="TextBox 20">
              <a:extLst>
                <a:ext uri="{FF2B5EF4-FFF2-40B4-BE49-F238E27FC236}">
                  <a16:creationId xmlns:a16="http://schemas.microsoft.com/office/drawing/2014/main" id="{3B89C913-46F3-4098-9E46-B25B60534E42}"/>
                </a:ext>
              </a:extLst>
            </p:cNvPr>
            <p:cNvSpPr txBox="1"/>
            <p:nvPr/>
          </p:nvSpPr>
          <p:spPr>
            <a:xfrm>
              <a:off x="780173" y="1042968"/>
              <a:ext cx="1440000"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데이터 백업</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2" name="직사각형 21">
              <a:extLst>
                <a:ext uri="{FF2B5EF4-FFF2-40B4-BE49-F238E27FC236}">
                  <a16:creationId xmlns:a16="http://schemas.microsoft.com/office/drawing/2014/main" id="{43FCF0D1-29AF-4169-A0B6-FACE9A270332}"/>
                </a:ext>
              </a:extLst>
            </p:cNvPr>
            <p:cNvSpPr/>
            <p:nvPr/>
          </p:nvSpPr>
          <p:spPr>
            <a:xfrm>
              <a:off x="492173" y="1083634"/>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E041BA83-8CEA-4F62-B440-5CBCBC40FD8A}"/>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
        <p:nvSpPr>
          <p:cNvPr id="24" name="TextBox 23">
            <a:extLst>
              <a:ext uri="{FF2B5EF4-FFF2-40B4-BE49-F238E27FC236}">
                <a16:creationId xmlns:a16="http://schemas.microsoft.com/office/drawing/2014/main" id="{82D50EB6-46EB-46EB-8299-1764AF81ED87}"/>
              </a:ext>
            </a:extLst>
          </p:cNvPr>
          <p:cNvSpPr txBox="1"/>
          <p:nvPr/>
        </p:nvSpPr>
        <p:spPr>
          <a:xfrm>
            <a:off x="1869664" y="2789959"/>
            <a:ext cx="793807" cy="461665"/>
          </a:xfrm>
          <a:prstGeom prst="rect">
            <a:avLst/>
          </a:prstGeom>
          <a:noFill/>
        </p:spPr>
        <p:txBody>
          <a:bodyPr wrap="none" rtlCol="0">
            <a:spAutoFit/>
          </a:bodyPr>
          <a:lstStyle/>
          <a:p>
            <a:r>
              <a:rPr lang="en-US" altLang="ko-KR" sz="2400" b="1" dirty="0">
                <a:solidFill>
                  <a:schemeClr val="bg1"/>
                </a:solidFill>
                <a:latin typeface="맑은 고딕" panose="020B0503020000020004" pitchFamily="50" charset="-127"/>
              </a:rPr>
              <a:t>AMI</a:t>
            </a:r>
          </a:p>
        </p:txBody>
      </p:sp>
      <p:pic>
        <p:nvPicPr>
          <p:cNvPr id="25" name="Graphic 14">
            <a:extLst>
              <a:ext uri="{FF2B5EF4-FFF2-40B4-BE49-F238E27FC236}">
                <a16:creationId xmlns:a16="http://schemas.microsoft.com/office/drawing/2014/main" id="{F1FF976C-4F0B-41DE-A484-94EED33D3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64" y="1814771"/>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6">
            <a:extLst>
              <a:ext uri="{FF2B5EF4-FFF2-40B4-BE49-F238E27FC236}">
                <a16:creationId xmlns:a16="http://schemas.microsoft.com/office/drawing/2014/main" id="{7D998945-EA4F-4F74-BA3F-62CA0A06B1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5843" y="1811624"/>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13A86ADB-CCDA-4A32-832B-48EEBD2C54F5}"/>
              </a:ext>
            </a:extLst>
          </p:cNvPr>
          <p:cNvSpPr txBox="1"/>
          <p:nvPr/>
        </p:nvSpPr>
        <p:spPr>
          <a:xfrm>
            <a:off x="4418882" y="2789959"/>
            <a:ext cx="1545616" cy="461665"/>
          </a:xfrm>
          <a:prstGeom prst="rect">
            <a:avLst/>
          </a:prstGeom>
          <a:noFill/>
        </p:spPr>
        <p:txBody>
          <a:bodyPr wrap="none" rtlCol="0">
            <a:spAutoFit/>
          </a:bodyPr>
          <a:lstStyle/>
          <a:p>
            <a:r>
              <a:rPr lang="en-US" altLang="ko-KR" sz="2400" b="1" dirty="0">
                <a:solidFill>
                  <a:schemeClr val="bg1"/>
                </a:solidFill>
                <a:latin typeface="맑은 고딕" panose="020B0503020000020004" pitchFamily="50" charset="-127"/>
              </a:rPr>
              <a:t>Snapshot</a:t>
            </a:r>
          </a:p>
        </p:txBody>
      </p:sp>
      <p:sp>
        <p:nvSpPr>
          <p:cNvPr id="33" name="TextBox 32">
            <a:extLst>
              <a:ext uri="{FF2B5EF4-FFF2-40B4-BE49-F238E27FC236}">
                <a16:creationId xmlns:a16="http://schemas.microsoft.com/office/drawing/2014/main" id="{E2994C9B-FB9B-4F55-BA76-E59B5B0F27CB}"/>
              </a:ext>
            </a:extLst>
          </p:cNvPr>
          <p:cNvSpPr txBox="1"/>
          <p:nvPr/>
        </p:nvSpPr>
        <p:spPr>
          <a:xfrm>
            <a:off x="429663" y="5189590"/>
            <a:ext cx="5379463" cy="1169551"/>
          </a:xfrm>
          <a:prstGeom prst="rect">
            <a:avLst/>
          </a:prstGeom>
          <a:noFill/>
        </p:spPr>
        <p:txBody>
          <a:bodyPr wrap="square">
            <a:spAutoFit/>
          </a:bodyPr>
          <a:lstStyle/>
          <a:p>
            <a:r>
              <a:rPr lang="en-US" altLang="ko-KR" sz="1400" b="0" i="0" dirty="0">
                <a:solidFill>
                  <a:srgbClr val="16191F"/>
                </a:solidFill>
                <a:effectLst/>
                <a:latin typeface="맑은 고딕" panose="020B0503020000020004" pitchFamily="50" charset="-127"/>
                <a:ea typeface="맑은 고딕" panose="020B0503020000020004" pitchFamily="50" charset="-127"/>
              </a:rPr>
              <a:t>EBS </a:t>
            </a:r>
            <a:r>
              <a:rPr lang="ko-KR" altLang="en-US" sz="1400" b="0" i="0" dirty="0">
                <a:solidFill>
                  <a:srgbClr val="16191F"/>
                </a:solidFill>
                <a:effectLst/>
                <a:latin typeface="맑은 고딕" panose="020B0503020000020004" pitchFamily="50" charset="-127"/>
                <a:ea typeface="맑은 고딕" panose="020B0503020000020004" pitchFamily="50" charset="-127"/>
              </a:rPr>
              <a:t>볼륨의 특정 시점 스냅샷을 생성하여 새 볼륨이나 데이터 </a:t>
            </a:r>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ko-KR" altLang="en-US" sz="1400" b="0" i="0" dirty="0">
                <a:solidFill>
                  <a:srgbClr val="16191F"/>
                </a:solidFill>
                <a:effectLst/>
                <a:latin typeface="맑은 고딕" panose="020B0503020000020004" pitchFamily="50" charset="-127"/>
                <a:ea typeface="맑은 고딕" panose="020B0503020000020004" pitchFamily="50" charset="-127"/>
              </a:rPr>
              <a:t>백업의 기준으로 사용할 수 있습니다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p>
          <a:p>
            <a:r>
              <a:rPr lang="ko-KR" altLang="en-US" sz="1400" b="0" i="0" dirty="0">
                <a:solidFill>
                  <a:srgbClr val="16191F"/>
                </a:solidFill>
                <a:effectLst/>
                <a:latin typeface="맑은 고딕" panose="020B0503020000020004" pitchFamily="50" charset="-127"/>
                <a:ea typeface="맑은 고딕" panose="020B0503020000020004" pitchFamily="50" charset="-127"/>
              </a:rPr>
              <a:t>볼륨의 스냅샷이 주기적으로 생성되는 경우 스냅샷은 </a:t>
            </a:r>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ko-KR" altLang="en-US" sz="1400" b="0" i="0" dirty="0">
                <a:solidFill>
                  <a:srgbClr val="16191F"/>
                </a:solidFill>
                <a:effectLst/>
                <a:latin typeface="맑은 고딕" panose="020B0503020000020004" pitchFamily="50" charset="-127"/>
                <a:ea typeface="맑은 고딕" panose="020B0503020000020004" pitchFamily="50" charset="-127"/>
              </a:rPr>
              <a:t>증분식이라 새 스냅샷은 마지막 스냅샷 이후 변경된 </a:t>
            </a:r>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ko-KR" altLang="en-US" sz="1400" b="0" i="0" dirty="0">
                <a:solidFill>
                  <a:srgbClr val="16191F"/>
                </a:solidFill>
                <a:effectLst/>
                <a:latin typeface="맑은 고딕" panose="020B0503020000020004" pitchFamily="50" charset="-127"/>
                <a:ea typeface="맑은 고딕" panose="020B0503020000020004" pitchFamily="50" charset="-127"/>
              </a:rPr>
              <a:t>블록만 저장합니다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(AMI=</a:t>
            </a:r>
            <a:r>
              <a:rPr lang="ko-KR" altLang="en-US" sz="1400" b="0" i="0" dirty="0">
                <a:solidFill>
                  <a:srgbClr val="16191F"/>
                </a:solidFill>
                <a:effectLst/>
                <a:latin typeface="맑은 고딕" panose="020B0503020000020004" pitchFamily="50" charset="-127"/>
                <a:ea typeface="맑은 고딕" panose="020B0503020000020004" pitchFamily="50" charset="-127"/>
              </a:rPr>
              <a:t>전체 백업</a:t>
            </a:r>
            <a:r>
              <a:rPr lang="en-US" altLang="ko-KR" sz="1400" b="0" i="0" dirty="0">
                <a:solidFill>
                  <a:srgbClr val="16191F"/>
                </a:solidFill>
                <a:effectLst/>
                <a:latin typeface="맑은 고딕" panose="020B0503020000020004" pitchFamily="50" charset="-127"/>
                <a:ea typeface="맑은 고딕" panose="020B0503020000020004" pitchFamily="50" charset="-127"/>
              </a:rPr>
              <a:t>, Snapshot=</a:t>
            </a:r>
            <a:r>
              <a:rPr lang="ko-KR" altLang="en-US" sz="1400" b="0" i="0" dirty="0">
                <a:solidFill>
                  <a:srgbClr val="16191F"/>
                </a:solidFill>
                <a:effectLst/>
                <a:latin typeface="맑은 고딕" panose="020B0503020000020004" pitchFamily="50" charset="-127"/>
                <a:ea typeface="맑은 고딕" panose="020B0503020000020004" pitchFamily="50" charset="-127"/>
              </a:rPr>
              <a:t>부분 백업</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endParaRPr lang="ko-KR" altLang="en-US" sz="1400" dirty="0">
              <a:latin typeface="맑은 고딕" panose="020B0503020000020004" pitchFamily="50" charset="-127"/>
              <a:ea typeface="맑은 고딕" panose="020B0503020000020004" pitchFamily="50" charset="-127"/>
            </a:endParaRPr>
          </a:p>
        </p:txBody>
      </p:sp>
      <p:sp>
        <p:nvSpPr>
          <p:cNvPr id="35" name="화살표: 아래쪽 34">
            <a:extLst>
              <a:ext uri="{FF2B5EF4-FFF2-40B4-BE49-F238E27FC236}">
                <a16:creationId xmlns:a16="http://schemas.microsoft.com/office/drawing/2014/main" id="{EFE86B62-9D58-4685-A8DC-4C2C3C388FD6}"/>
              </a:ext>
            </a:extLst>
          </p:cNvPr>
          <p:cNvSpPr/>
          <p:nvPr/>
        </p:nvSpPr>
        <p:spPr>
          <a:xfrm>
            <a:off x="9023592" y="4728645"/>
            <a:ext cx="186310" cy="255021"/>
          </a:xfrm>
          <a:prstGeom prst="down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598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grpSp>
        <p:nvGrpSpPr>
          <p:cNvPr id="7" name="그룹 6">
            <a:extLst>
              <a:ext uri="{FF2B5EF4-FFF2-40B4-BE49-F238E27FC236}">
                <a16:creationId xmlns:a16="http://schemas.microsoft.com/office/drawing/2014/main" id="{14ABC314-410E-4417-8C1D-A8EBA8D87641}"/>
              </a:ext>
            </a:extLst>
          </p:cNvPr>
          <p:cNvGrpSpPr/>
          <p:nvPr/>
        </p:nvGrpSpPr>
        <p:grpSpPr>
          <a:xfrm>
            <a:off x="-1" y="0"/>
            <a:ext cx="12192001" cy="3809743"/>
            <a:chOff x="-1" y="0"/>
            <a:chExt cx="12192001" cy="3809743"/>
          </a:xfrm>
        </p:grpSpPr>
        <p:pic>
          <p:nvPicPr>
            <p:cNvPr id="19" name="Picture 2">
              <a:extLst>
                <a:ext uri="{FF2B5EF4-FFF2-40B4-BE49-F238E27FC236}">
                  <a16:creationId xmlns:a16="http://schemas.microsoft.com/office/drawing/2014/main" id="{803E8E0B-95D5-4852-A70F-43BE74EC6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8097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4D88C4D-D286-491A-9200-2D487F273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 y="0"/>
              <a:ext cx="6096000" cy="3809743"/>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B030B790-DF88-455F-A04A-E0C0B19A610C}"/>
              </a:ext>
            </a:extLst>
          </p:cNvPr>
          <p:cNvSpPr txBox="1"/>
          <p:nvPr/>
        </p:nvSpPr>
        <p:spPr>
          <a:xfrm>
            <a:off x="1364715" y="1776978"/>
            <a:ext cx="3366567" cy="923330"/>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Contents</a:t>
            </a:r>
            <a:endParaRPr lang="ko-KR" altLang="en-US" sz="5400" b="1" dirty="0">
              <a:latin typeface="맑은 고딕" panose="020B0503020000020004" pitchFamily="50" charset="-127"/>
              <a:ea typeface="맑은 고딕" panose="020B0503020000020004" pitchFamily="50" charset="-127"/>
            </a:endParaRPr>
          </a:p>
        </p:txBody>
      </p:sp>
      <p:sp>
        <p:nvSpPr>
          <p:cNvPr id="33" name="TextBox 32">
            <a:extLst>
              <a:ext uri="{FF2B5EF4-FFF2-40B4-BE49-F238E27FC236}">
                <a16:creationId xmlns:a16="http://schemas.microsoft.com/office/drawing/2014/main" id="{8530BBB0-22F5-4C64-A874-DC189722BBA3}"/>
              </a:ext>
            </a:extLst>
          </p:cNvPr>
          <p:cNvSpPr txBox="1"/>
          <p:nvPr/>
        </p:nvSpPr>
        <p:spPr>
          <a:xfrm>
            <a:off x="565836" y="3913186"/>
            <a:ext cx="1666087" cy="1138773"/>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Summary</a:t>
            </a:r>
          </a:p>
          <a:p>
            <a:endParaRPr lang="en-US" altLang="ko-KR" sz="12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회사 소개</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일정</a:t>
            </a:r>
            <a:endParaRPr lang="en-US" altLang="ko-KR" sz="1600" dirty="0">
              <a:solidFill>
                <a:schemeClr val="bg1"/>
              </a:solidFill>
              <a:latin typeface="맑은 고딕" panose="020B0503020000020004" pitchFamily="50" charset="-127"/>
              <a:ea typeface="맑은 고딕" panose="020B0503020000020004" pitchFamily="50" charset="-127"/>
            </a:endParaRPr>
          </a:p>
        </p:txBody>
      </p:sp>
      <p:sp>
        <p:nvSpPr>
          <p:cNvPr id="37" name="TextBox 36">
            <a:extLst>
              <a:ext uri="{FF2B5EF4-FFF2-40B4-BE49-F238E27FC236}">
                <a16:creationId xmlns:a16="http://schemas.microsoft.com/office/drawing/2014/main" id="{3C988CBD-9904-4AF0-9833-5FF82488A78F}"/>
              </a:ext>
            </a:extLst>
          </p:cNvPr>
          <p:cNvSpPr txBox="1"/>
          <p:nvPr/>
        </p:nvSpPr>
        <p:spPr>
          <a:xfrm>
            <a:off x="3421954" y="3913186"/>
            <a:ext cx="2674045" cy="1384995"/>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Scenario</a:t>
            </a:r>
          </a:p>
          <a:p>
            <a:endParaRPr lang="en-US" altLang="ko-KR" sz="12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고객사 소개 및 문제점</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현황분석</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고객 요구사항</a:t>
            </a:r>
          </a:p>
        </p:txBody>
      </p:sp>
      <p:sp>
        <p:nvSpPr>
          <p:cNvPr id="38" name="TextBox 37">
            <a:extLst>
              <a:ext uri="{FF2B5EF4-FFF2-40B4-BE49-F238E27FC236}">
                <a16:creationId xmlns:a16="http://schemas.microsoft.com/office/drawing/2014/main" id="{40CAC742-2B93-41D4-A8E2-65BBE3BDE6D0}"/>
              </a:ext>
            </a:extLst>
          </p:cNvPr>
          <p:cNvSpPr txBox="1"/>
          <p:nvPr/>
        </p:nvSpPr>
        <p:spPr>
          <a:xfrm>
            <a:off x="6530899" y="3913186"/>
            <a:ext cx="2747571" cy="1200329"/>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Solution</a:t>
            </a:r>
          </a:p>
          <a:p>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요구사항 관련 해결책</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Solution </a:t>
            </a:r>
            <a:r>
              <a:rPr lang="ko-KR" altLang="en-US" sz="1600" dirty="0">
                <a:solidFill>
                  <a:schemeClr val="bg1"/>
                </a:solidFill>
                <a:latin typeface="맑은 고딕" panose="020B0503020000020004" pitchFamily="50" charset="-127"/>
                <a:ea typeface="맑은 고딕" panose="020B0503020000020004" pitchFamily="50" charset="-127"/>
              </a:rPr>
              <a:t>진행</a:t>
            </a:r>
          </a:p>
        </p:txBody>
      </p:sp>
      <p:sp>
        <p:nvSpPr>
          <p:cNvPr id="39" name="TextBox 38">
            <a:extLst>
              <a:ext uri="{FF2B5EF4-FFF2-40B4-BE49-F238E27FC236}">
                <a16:creationId xmlns:a16="http://schemas.microsoft.com/office/drawing/2014/main" id="{137B27D4-EDFA-4991-B82F-9E4053D27F15}"/>
              </a:ext>
            </a:extLst>
          </p:cNvPr>
          <p:cNvSpPr txBox="1"/>
          <p:nvPr/>
        </p:nvSpPr>
        <p:spPr>
          <a:xfrm>
            <a:off x="9549286" y="3912508"/>
            <a:ext cx="2382737" cy="1138773"/>
          </a:xfrm>
          <a:prstGeom prst="rect">
            <a:avLst/>
          </a:prstGeom>
          <a:noFill/>
        </p:spPr>
        <p:txBody>
          <a:bodyPr wrap="square" rtlCol="0">
            <a:spAutoFit/>
          </a:bodyPr>
          <a:lstStyle/>
          <a:p>
            <a:r>
              <a:rPr lang="en-US" altLang="ko-KR" sz="2400" b="1" dirty="0">
                <a:solidFill>
                  <a:schemeClr val="bg1"/>
                </a:solidFill>
                <a:latin typeface="맑은 고딕" panose="020B0503020000020004" pitchFamily="50" charset="-127"/>
                <a:ea typeface="맑은 고딕" panose="020B0503020000020004" pitchFamily="50" charset="-127"/>
              </a:rPr>
              <a:t>Final</a:t>
            </a:r>
          </a:p>
          <a:p>
            <a:endParaRPr lang="en-US" altLang="ko-KR" sz="12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a:t>
            </a:r>
            <a:r>
              <a:rPr lang="en-US" altLang="ko-KR" sz="1600" dirty="0">
                <a:solidFill>
                  <a:schemeClr val="bg1"/>
                </a:solidFill>
                <a:latin typeface="맑은 고딕" panose="020B0503020000020004" pitchFamily="50" charset="-127"/>
                <a:ea typeface="맑은 고딕" panose="020B0503020000020004" pitchFamily="50" charset="-127"/>
              </a:rPr>
              <a:t> </a:t>
            </a:r>
            <a:r>
              <a:rPr lang="ko-KR" altLang="en-US" sz="1600" dirty="0">
                <a:solidFill>
                  <a:schemeClr val="bg1"/>
                </a:solidFill>
                <a:latin typeface="맑은 고딕" panose="020B0503020000020004" pitchFamily="50" charset="-127"/>
                <a:ea typeface="맑은 고딕" panose="020B0503020000020004" pitchFamily="50" charset="-127"/>
              </a:rPr>
              <a:t>사용 서비스 및 기술</a:t>
            </a:r>
            <a:endParaRPr lang="en-US" altLang="ko-KR" sz="1600" dirty="0">
              <a:solidFill>
                <a:schemeClr val="bg1"/>
              </a:solidFill>
              <a:latin typeface="맑은 고딕" panose="020B0503020000020004" pitchFamily="50" charset="-127"/>
              <a:ea typeface="맑은 고딕" panose="020B0503020000020004" pitchFamily="50" charset="-127"/>
            </a:endParaRPr>
          </a:p>
          <a:p>
            <a:r>
              <a:rPr lang="ko-KR" altLang="en-US" sz="1600" dirty="0">
                <a:solidFill>
                  <a:schemeClr val="bg1"/>
                </a:solidFill>
                <a:latin typeface="맑은 고딕" panose="020B0503020000020004" pitchFamily="50" charset="-127"/>
                <a:ea typeface="맑은 고딕" panose="020B0503020000020004" pitchFamily="50" charset="-127"/>
              </a:rPr>
              <a:t>● 프로젝트 소감</a:t>
            </a:r>
          </a:p>
        </p:txBody>
      </p:sp>
      <p:sp>
        <p:nvSpPr>
          <p:cNvPr id="5" name="TextBox 4">
            <a:extLst>
              <a:ext uri="{FF2B5EF4-FFF2-40B4-BE49-F238E27FC236}">
                <a16:creationId xmlns:a16="http://schemas.microsoft.com/office/drawing/2014/main" id="{22CCC696-6B78-46D0-9022-077CC5E4A7D4}"/>
              </a:ext>
            </a:extLst>
          </p:cNvPr>
          <p:cNvSpPr txBox="1"/>
          <p:nvPr/>
        </p:nvSpPr>
        <p:spPr>
          <a:xfrm>
            <a:off x="565835" y="2939845"/>
            <a:ext cx="1119529" cy="923330"/>
          </a:xfrm>
          <a:prstGeom prst="rect">
            <a:avLst/>
          </a:prstGeom>
          <a:noFill/>
        </p:spPr>
        <p:txBody>
          <a:bodyPr wrap="square" rtlCol="0">
            <a:spAutoFit/>
          </a:bodyPr>
          <a:lstStyle/>
          <a:p>
            <a:r>
              <a:rPr lang="en-US" altLang="ko-KR" sz="5400" b="1" dirty="0">
                <a:latin typeface="맑은 고딕" panose="020B0503020000020004" pitchFamily="50" charset="-127"/>
                <a:ea typeface="맑은 고딕" panose="020B0503020000020004" pitchFamily="50" charset="-127"/>
              </a:rPr>
              <a:t>01</a:t>
            </a:r>
            <a:endParaRPr lang="ko-KR" altLang="en-US" sz="5400" b="1" dirty="0">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id="{66619E13-1A3F-492A-95CA-DDD5BDF0016E}"/>
              </a:ext>
            </a:extLst>
          </p:cNvPr>
          <p:cNvSpPr txBox="1"/>
          <p:nvPr/>
        </p:nvSpPr>
        <p:spPr>
          <a:xfrm>
            <a:off x="3421955" y="2939845"/>
            <a:ext cx="1439945" cy="923330"/>
          </a:xfrm>
          <a:prstGeom prst="rect">
            <a:avLst/>
          </a:prstGeom>
          <a:noFill/>
        </p:spPr>
        <p:txBody>
          <a:bodyPr wrap="square" rtlCol="0">
            <a:spAutoFit/>
          </a:bodyPr>
          <a:lstStyle/>
          <a:p>
            <a:r>
              <a:rPr lang="en-US" altLang="ko-KR" sz="5400" b="1" dirty="0">
                <a:latin typeface="맑은 고딕" panose="020B0503020000020004" pitchFamily="50" charset="-127"/>
                <a:ea typeface="맑은 고딕" panose="020B0503020000020004" pitchFamily="50" charset="-127"/>
              </a:rPr>
              <a:t>02</a:t>
            </a:r>
            <a:endParaRPr lang="ko-KR" altLang="en-US" sz="5400" b="1" dirty="0">
              <a:latin typeface="맑은 고딕" panose="020B0503020000020004" pitchFamily="50" charset="-127"/>
              <a:ea typeface="맑은 고딕" panose="020B0503020000020004" pitchFamily="50" charset="-127"/>
            </a:endParaRPr>
          </a:p>
        </p:txBody>
      </p:sp>
      <p:sp>
        <p:nvSpPr>
          <p:cNvPr id="16" name="TextBox 15">
            <a:extLst>
              <a:ext uri="{FF2B5EF4-FFF2-40B4-BE49-F238E27FC236}">
                <a16:creationId xmlns:a16="http://schemas.microsoft.com/office/drawing/2014/main" id="{71E203B1-0E79-49A5-8BEB-F8C4A00993CC}"/>
              </a:ext>
            </a:extLst>
          </p:cNvPr>
          <p:cNvSpPr txBox="1"/>
          <p:nvPr/>
        </p:nvSpPr>
        <p:spPr>
          <a:xfrm>
            <a:off x="6530900" y="2939845"/>
            <a:ext cx="1439945" cy="923330"/>
          </a:xfrm>
          <a:prstGeom prst="rect">
            <a:avLst/>
          </a:prstGeom>
          <a:noFill/>
        </p:spPr>
        <p:txBody>
          <a:bodyPr wrap="square" rtlCol="0">
            <a:spAutoFit/>
          </a:bodyPr>
          <a:lstStyle/>
          <a:p>
            <a:r>
              <a:rPr lang="en-US" altLang="ko-KR" sz="5400" b="1" dirty="0">
                <a:latin typeface="맑은 고딕" panose="020B0503020000020004" pitchFamily="50" charset="-127"/>
                <a:ea typeface="맑은 고딕" panose="020B0503020000020004" pitchFamily="50" charset="-127"/>
              </a:rPr>
              <a:t>03</a:t>
            </a:r>
            <a:endParaRPr lang="ko-KR" altLang="en-US" sz="5400" b="1" dirty="0">
              <a:latin typeface="맑은 고딕" panose="020B0503020000020004" pitchFamily="50" charset="-127"/>
              <a:ea typeface="맑은 고딕" panose="020B0503020000020004" pitchFamily="50" charset="-127"/>
            </a:endParaRPr>
          </a:p>
        </p:txBody>
      </p:sp>
      <p:sp>
        <p:nvSpPr>
          <p:cNvPr id="17" name="TextBox 16">
            <a:extLst>
              <a:ext uri="{FF2B5EF4-FFF2-40B4-BE49-F238E27FC236}">
                <a16:creationId xmlns:a16="http://schemas.microsoft.com/office/drawing/2014/main" id="{3C8C717B-F824-4797-9D25-03EDD8533794}"/>
              </a:ext>
            </a:extLst>
          </p:cNvPr>
          <p:cNvSpPr txBox="1"/>
          <p:nvPr/>
        </p:nvSpPr>
        <p:spPr>
          <a:xfrm>
            <a:off x="9549287" y="2939845"/>
            <a:ext cx="1439945" cy="923330"/>
          </a:xfrm>
          <a:prstGeom prst="rect">
            <a:avLst/>
          </a:prstGeom>
          <a:noFill/>
        </p:spPr>
        <p:txBody>
          <a:bodyPr wrap="square" rtlCol="0">
            <a:spAutoFit/>
          </a:bodyPr>
          <a:lstStyle/>
          <a:p>
            <a:r>
              <a:rPr lang="en-US" altLang="ko-KR" sz="5400" b="1" dirty="0">
                <a:latin typeface="맑은 고딕" panose="020B0503020000020004" pitchFamily="50" charset="-127"/>
                <a:ea typeface="맑은 고딕" panose="020B0503020000020004" pitchFamily="50" charset="-127"/>
              </a:rPr>
              <a:t>04</a:t>
            </a:r>
            <a:endParaRPr lang="ko-KR" altLang="en-US" sz="5400"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67583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 name="그림 26">
            <a:extLst>
              <a:ext uri="{FF2B5EF4-FFF2-40B4-BE49-F238E27FC236}">
                <a16:creationId xmlns:a16="http://schemas.microsoft.com/office/drawing/2014/main" id="{0676D319-2195-41B9-BF7E-4CC9A654CC57}"/>
              </a:ext>
            </a:extLst>
          </p:cNvPr>
          <p:cNvPicPr>
            <a:picLocks noChangeAspect="1"/>
          </p:cNvPicPr>
          <p:nvPr/>
        </p:nvPicPr>
        <p:blipFill>
          <a:blip r:embed="rId2"/>
          <a:stretch>
            <a:fillRect/>
          </a:stretch>
        </p:blipFill>
        <p:spPr>
          <a:xfrm>
            <a:off x="6508371" y="875864"/>
            <a:ext cx="5191451" cy="2031892"/>
          </a:xfrm>
          <a:prstGeom prst="rect">
            <a:avLst/>
          </a:prstGeom>
          <a:effectLst>
            <a:outerShdw blurRad="50800" dist="38100" dir="2700000" algn="tl" rotWithShape="0">
              <a:prstClr val="black">
                <a:alpha val="40000"/>
              </a:prstClr>
            </a:outerShdw>
          </a:effectLst>
        </p:spPr>
      </p:pic>
      <p:pic>
        <p:nvPicPr>
          <p:cNvPr id="28" name="그림 27">
            <a:extLst>
              <a:ext uri="{FF2B5EF4-FFF2-40B4-BE49-F238E27FC236}">
                <a16:creationId xmlns:a16="http://schemas.microsoft.com/office/drawing/2014/main" id="{EC78700D-F86A-4AB2-BCAA-76D4CA25430E}"/>
              </a:ext>
            </a:extLst>
          </p:cNvPr>
          <p:cNvPicPr>
            <a:picLocks noChangeAspect="1"/>
          </p:cNvPicPr>
          <p:nvPr/>
        </p:nvPicPr>
        <p:blipFill>
          <a:blip r:embed="rId3"/>
          <a:stretch>
            <a:fillRect/>
          </a:stretch>
        </p:blipFill>
        <p:spPr>
          <a:xfrm>
            <a:off x="6508371" y="3100915"/>
            <a:ext cx="5191450" cy="1491423"/>
          </a:xfrm>
          <a:prstGeom prst="rect">
            <a:avLst/>
          </a:prstGeom>
          <a:effectLst>
            <a:outerShdw blurRad="50800" dist="38100" dir="2700000" algn="tl" rotWithShape="0">
              <a:prstClr val="black">
                <a:alpha val="40000"/>
              </a:prstClr>
            </a:outerShdw>
          </a:effectLst>
        </p:spPr>
      </p:pic>
      <p:pic>
        <p:nvPicPr>
          <p:cNvPr id="29" name="그림 28" descr="텍스트이(가) 표시된 사진&#10;&#10;자동 생성된 설명">
            <a:extLst>
              <a:ext uri="{FF2B5EF4-FFF2-40B4-BE49-F238E27FC236}">
                <a16:creationId xmlns:a16="http://schemas.microsoft.com/office/drawing/2014/main" id="{0BEE8E65-2B08-4172-A9C9-C7CA8B9C923B}"/>
              </a:ext>
            </a:extLst>
          </p:cNvPr>
          <p:cNvPicPr>
            <a:picLocks noChangeAspect="1"/>
          </p:cNvPicPr>
          <p:nvPr/>
        </p:nvPicPr>
        <p:blipFill>
          <a:blip r:embed="rId4"/>
          <a:stretch>
            <a:fillRect/>
          </a:stretch>
        </p:blipFill>
        <p:spPr>
          <a:xfrm>
            <a:off x="6508371" y="4785497"/>
            <a:ext cx="5191449" cy="1820156"/>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2622D03-B830-48FC-B495-8D8025FFF06C}"/>
              </a:ext>
            </a:extLst>
          </p:cNvPr>
          <p:cNvSpPr txBox="1"/>
          <p:nvPr/>
        </p:nvSpPr>
        <p:spPr>
          <a:xfrm>
            <a:off x="429664" y="3739257"/>
            <a:ext cx="5461027" cy="2462213"/>
          </a:xfrm>
          <a:prstGeom prst="rect">
            <a:avLst/>
          </a:prstGeom>
          <a:noFill/>
        </p:spPr>
        <p:txBody>
          <a:bodyPr wrap="square" rtlCol="0">
            <a:spAutoFit/>
          </a:bodyPr>
          <a:lstStyle/>
          <a:p>
            <a:r>
              <a:rPr lang="en-US" altLang="ko-KR" sz="1400" b="0" i="0" dirty="0">
                <a:solidFill>
                  <a:srgbClr val="16191F"/>
                </a:solidFill>
                <a:effectLst/>
                <a:latin typeface="맑은 고딕" panose="020B0503020000020004" pitchFamily="50" charset="-127"/>
                <a:ea typeface="맑은 고딕" panose="020B0503020000020004" pitchFamily="50" charset="-127"/>
              </a:rPr>
              <a:t>AWS </a:t>
            </a:r>
            <a:r>
              <a:rPr lang="ko-KR" altLang="en-US" sz="1400" b="0" i="0" dirty="0">
                <a:solidFill>
                  <a:srgbClr val="16191F"/>
                </a:solidFill>
                <a:effectLst/>
                <a:latin typeface="맑은 고딕" panose="020B0503020000020004" pitchFamily="50" charset="-127"/>
                <a:ea typeface="맑은 고딕" panose="020B0503020000020004" pitchFamily="50" charset="-127"/>
              </a:rPr>
              <a:t>리소스를 모델링하고 설정하여 리소스 관리 시간을 줄이고 </a:t>
            </a:r>
            <a:r>
              <a:rPr lang="en-US" altLang="ko-KR" sz="1400" b="0" i="0" dirty="0">
                <a:solidFill>
                  <a:srgbClr val="16191F"/>
                </a:solidFill>
                <a:effectLst/>
                <a:latin typeface="맑은 고딕" panose="020B0503020000020004" pitchFamily="50" charset="-127"/>
                <a:ea typeface="맑은 고딕" panose="020B0503020000020004" pitchFamily="50" charset="-127"/>
              </a:rPr>
              <a:t>AWS</a:t>
            </a:r>
            <a:r>
              <a:rPr lang="ko-KR" altLang="en-US" sz="1400" b="0" i="0" dirty="0">
                <a:solidFill>
                  <a:srgbClr val="16191F"/>
                </a:solidFill>
                <a:effectLst/>
                <a:latin typeface="맑은 고딕" panose="020B0503020000020004" pitchFamily="50" charset="-127"/>
                <a:ea typeface="맑은 고딕" panose="020B0503020000020004" pitchFamily="50" charset="-127"/>
              </a:rPr>
              <a:t>에서 실행되는 애플리케이션에 더 많은 시간을 사용하도록 해 주는 서비스입니다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t>
            </a:r>
            <a:r>
              <a:rPr lang="ko-KR" altLang="en-US" sz="1400" b="0" i="0" dirty="0">
                <a:solidFill>
                  <a:srgbClr val="16191F"/>
                </a:solidFill>
                <a:effectLst/>
                <a:latin typeface="맑은 고딕" panose="020B0503020000020004" pitchFamily="50" charset="-127"/>
                <a:ea typeface="맑은 고딕" panose="020B0503020000020004" pitchFamily="50" charset="-127"/>
              </a:rPr>
              <a:t>필요한 모든 </a:t>
            </a:r>
            <a:r>
              <a:rPr lang="en-US" altLang="ko-KR" sz="1400" b="0" i="0" dirty="0">
                <a:solidFill>
                  <a:srgbClr val="16191F"/>
                </a:solidFill>
                <a:effectLst/>
                <a:latin typeface="맑은 고딕" panose="020B0503020000020004" pitchFamily="50" charset="-127"/>
                <a:ea typeface="맑은 고딕" panose="020B0503020000020004" pitchFamily="50" charset="-127"/>
              </a:rPr>
              <a:t>AWS </a:t>
            </a:r>
            <a:r>
              <a:rPr lang="ko-KR" altLang="en-US" sz="1400" b="0" i="0" dirty="0">
                <a:solidFill>
                  <a:srgbClr val="16191F"/>
                </a:solidFill>
                <a:effectLst/>
                <a:latin typeface="맑은 고딕" panose="020B0503020000020004" pitchFamily="50" charset="-127"/>
                <a:ea typeface="맑은 고딕" panose="020B0503020000020004" pitchFamily="50" charset="-127"/>
              </a:rPr>
              <a:t>리소스</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예</a:t>
            </a:r>
            <a:r>
              <a:rPr lang="en-US" altLang="ko-KR" sz="1400" b="0" i="0" dirty="0">
                <a:solidFill>
                  <a:srgbClr val="16191F"/>
                </a:solidFill>
                <a:effectLst/>
                <a:latin typeface="맑은 고딕" panose="020B0503020000020004" pitchFamily="50" charset="-127"/>
                <a:ea typeface="맑은 고딕" panose="020B0503020000020004" pitchFamily="50" charset="-127"/>
              </a:rPr>
              <a:t>: Amazon EC2 I</a:t>
            </a:r>
            <a:r>
              <a:rPr lang="en-US" altLang="ko-KR" sz="1400" dirty="0">
                <a:solidFill>
                  <a:srgbClr val="16191F"/>
                </a:solidFill>
                <a:latin typeface="맑은 고딕" panose="020B0503020000020004" pitchFamily="50" charset="-127"/>
                <a:ea typeface="맑은 고딕" panose="020B0503020000020004" pitchFamily="50" charset="-127"/>
              </a:rPr>
              <a:t>nstance</a:t>
            </a:r>
            <a:r>
              <a:rPr lang="ko-KR" altLang="en-US" sz="1400" b="0" i="0" dirty="0">
                <a:solidFill>
                  <a:srgbClr val="16191F"/>
                </a:solidFill>
                <a:effectLst/>
                <a:latin typeface="맑은 고딕" panose="020B0503020000020004" pitchFamily="50" charset="-127"/>
                <a:ea typeface="맑은 고딕" panose="020B0503020000020004" pitchFamily="50" charset="-127"/>
              </a:rPr>
              <a:t> </a:t>
            </a:r>
            <a:r>
              <a:rPr lang="en-US" altLang="ko-KR" sz="1400" b="0" i="0" dirty="0">
                <a:solidFill>
                  <a:srgbClr val="16191F"/>
                </a:solidFill>
                <a:effectLst/>
                <a:latin typeface="맑은 고딕" panose="020B0503020000020004" pitchFamily="50" charset="-127"/>
                <a:ea typeface="맑은 고딕" panose="020B0503020000020004" pitchFamily="50" charset="-127"/>
              </a:rPr>
              <a:t>or</a:t>
            </a:r>
            <a:r>
              <a:rPr lang="ko-KR" altLang="en-US" sz="1400" b="0" i="0" dirty="0">
                <a:solidFill>
                  <a:srgbClr val="16191F"/>
                </a:solidFill>
                <a:effectLst/>
                <a:latin typeface="맑은 고딕" panose="020B0503020000020004" pitchFamily="50" charset="-127"/>
                <a:ea typeface="맑은 고딕" panose="020B0503020000020004" pitchFamily="50" charset="-127"/>
              </a:rPr>
              <a:t> </a:t>
            </a:r>
            <a:r>
              <a:rPr lang="en-US" altLang="ko-KR" sz="1400" b="0" i="0" dirty="0">
                <a:solidFill>
                  <a:srgbClr val="16191F"/>
                </a:solidFill>
                <a:effectLst/>
                <a:latin typeface="맑은 고딕" panose="020B0503020000020004" pitchFamily="50" charset="-127"/>
                <a:ea typeface="맑은 고딕" panose="020B0503020000020004" pitchFamily="50" charset="-127"/>
              </a:rPr>
              <a:t>Amazon RDS DB </a:t>
            </a:r>
            <a:r>
              <a:rPr lang="en-US" altLang="ko-KR" sz="1400" dirty="0">
                <a:solidFill>
                  <a:srgbClr val="16191F"/>
                </a:solidFill>
                <a:latin typeface="맑은 고딕" panose="020B0503020000020004" pitchFamily="50" charset="-127"/>
                <a:ea typeface="맑은 고딕" panose="020B0503020000020004" pitchFamily="50" charset="-127"/>
              </a:rPr>
              <a:t>Instance</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r>
              <a:rPr lang="ko-KR" altLang="en-US" sz="1400" b="0" i="0" dirty="0">
                <a:solidFill>
                  <a:srgbClr val="16191F"/>
                </a:solidFill>
                <a:effectLst/>
                <a:latin typeface="맑은 고딕" panose="020B0503020000020004" pitchFamily="50" charset="-127"/>
                <a:ea typeface="맑은 고딕" panose="020B0503020000020004" pitchFamily="50" charset="-127"/>
              </a:rPr>
              <a:t>를 설명하는 템플릿을 생성하면 </a:t>
            </a:r>
            <a:r>
              <a:rPr lang="en-US" altLang="ko-KR" sz="1400" b="0" i="0" dirty="0">
                <a:solidFill>
                  <a:srgbClr val="16191F"/>
                </a:solidFill>
                <a:effectLst/>
                <a:latin typeface="맑은 고딕" panose="020B0503020000020004" pitchFamily="50" charset="-127"/>
                <a:ea typeface="맑은 고딕" panose="020B0503020000020004" pitchFamily="50" charset="-127"/>
              </a:rPr>
              <a:t>CloudFormation</a:t>
            </a:r>
            <a:r>
              <a:rPr lang="ko-KR" altLang="en-US" sz="1400" b="0" i="0" dirty="0">
                <a:solidFill>
                  <a:srgbClr val="16191F"/>
                </a:solidFill>
                <a:effectLst/>
                <a:latin typeface="맑은 고딕" panose="020B0503020000020004" pitchFamily="50" charset="-127"/>
                <a:ea typeface="맑은 고딕" panose="020B0503020000020004" pitchFamily="50" charset="-127"/>
              </a:rPr>
              <a:t>이 해당 리소스의 </a:t>
            </a:r>
            <a:r>
              <a:rPr lang="ko-KR" altLang="en-US" sz="1400" b="0" i="0" dirty="0" err="1">
                <a:solidFill>
                  <a:srgbClr val="16191F"/>
                </a:solidFill>
                <a:effectLst/>
                <a:latin typeface="맑은 고딕" panose="020B0503020000020004" pitchFamily="50" charset="-127"/>
                <a:ea typeface="맑은 고딕" panose="020B0503020000020004" pitchFamily="50" charset="-127"/>
              </a:rPr>
              <a:t>프로비저닝과</a:t>
            </a:r>
            <a:r>
              <a:rPr lang="ko-KR" altLang="en-US" sz="1400" b="0" i="0" dirty="0">
                <a:solidFill>
                  <a:srgbClr val="16191F"/>
                </a:solidFill>
                <a:effectLst/>
                <a:latin typeface="맑은 고딕" panose="020B0503020000020004" pitchFamily="50" charset="-127"/>
                <a:ea typeface="맑은 고딕" panose="020B0503020000020004" pitchFamily="50" charset="-127"/>
              </a:rPr>
              <a:t> 구성을 담당합니다</a:t>
            </a:r>
            <a:r>
              <a:rPr lang="en-US" altLang="ko-KR" sz="1400" b="0" i="0" dirty="0">
                <a:solidFill>
                  <a:srgbClr val="16191F"/>
                </a:solidFill>
                <a:effectLst/>
                <a:latin typeface="맑은 고딕" panose="020B0503020000020004" pitchFamily="50" charset="-127"/>
                <a:ea typeface="맑은 고딕" panose="020B0503020000020004" pitchFamily="50" charset="-127"/>
              </a:rPr>
              <a:t>. AWS </a:t>
            </a:r>
            <a:r>
              <a:rPr lang="ko-KR" altLang="en-US" sz="1400" b="0" i="0" dirty="0">
                <a:solidFill>
                  <a:srgbClr val="16191F"/>
                </a:solidFill>
                <a:effectLst/>
                <a:latin typeface="맑은 고딕" panose="020B0503020000020004" pitchFamily="50" charset="-127"/>
                <a:ea typeface="맑은 고딕" panose="020B0503020000020004" pitchFamily="50" charset="-127"/>
              </a:rPr>
              <a:t>리소스를 개별적으로 생성하고 구성할 필요가 없으며 어떤 것이 무엇에 의존하는지 파악할 필요도 없습니다</a:t>
            </a:r>
            <a:r>
              <a:rPr lang="en-US" altLang="ko-KR" sz="1400" b="0" i="0" dirty="0">
                <a:solidFill>
                  <a:srgbClr val="16191F"/>
                </a:solidFill>
                <a:effectLst/>
                <a:latin typeface="맑은 고딕" panose="020B0503020000020004" pitchFamily="50" charset="-127"/>
                <a:ea typeface="맑은 고딕" panose="020B0503020000020004" pitchFamily="50" charset="-127"/>
              </a:rPr>
              <a:t>.</a:t>
            </a:r>
          </a:p>
          <a:p>
            <a:endParaRPr lang="en-US" altLang="ko-KR" sz="1400" b="0" i="0" dirty="0">
              <a:solidFill>
                <a:srgbClr val="16191F"/>
              </a:solidFill>
              <a:effectLst/>
              <a:latin typeface="맑은 고딕" panose="020B0503020000020004" pitchFamily="50" charset="-127"/>
              <a:ea typeface="맑은 고딕" panose="020B0503020000020004" pitchFamily="50" charset="-127"/>
            </a:endParaRPr>
          </a:p>
          <a:p>
            <a:r>
              <a:rPr lang="en-US" altLang="ko-KR" sz="1400" b="0" i="0" u="none" strike="noStrike" dirty="0">
                <a:solidFill>
                  <a:srgbClr val="16191F"/>
                </a:solidFill>
                <a:effectLst/>
                <a:latin typeface="Amazon Ember"/>
              </a:rPr>
              <a:t>- </a:t>
            </a:r>
            <a:r>
              <a:rPr lang="ko-KR" altLang="en-US" sz="1400" b="0" i="0" u="none" strike="noStrike" dirty="0">
                <a:solidFill>
                  <a:srgbClr val="16191F"/>
                </a:solidFill>
                <a:effectLst/>
                <a:latin typeface="Amazon Ember"/>
              </a:rPr>
              <a:t>인프라 관리 간소화</a:t>
            </a:r>
            <a:endParaRPr lang="en-US" altLang="ko-KR" sz="1400" b="0" i="0" u="none" strike="noStrike" dirty="0">
              <a:solidFill>
                <a:schemeClr val="bg1"/>
              </a:solidFill>
              <a:effectLst/>
              <a:latin typeface="맑은 고딕" panose="020B0503020000020004" pitchFamily="50" charset="-127"/>
              <a:ea typeface="맑은 고딕" panose="020B0503020000020004" pitchFamily="50" charset="-127"/>
            </a:endParaRPr>
          </a:p>
          <a:p>
            <a:r>
              <a:rPr lang="en-US" altLang="ko-KR" sz="1400" b="0" i="0" u="none" strike="noStrike" dirty="0">
                <a:solidFill>
                  <a:srgbClr val="16191F"/>
                </a:solidFill>
                <a:effectLst/>
                <a:latin typeface="Amazon Ember"/>
              </a:rPr>
              <a:t>- </a:t>
            </a:r>
            <a:r>
              <a:rPr lang="ko-KR" altLang="en-US" sz="1400" b="0" i="0" u="none" strike="noStrike" dirty="0">
                <a:solidFill>
                  <a:srgbClr val="16191F"/>
                </a:solidFill>
                <a:effectLst/>
                <a:latin typeface="Amazon Ember"/>
              </a:rPr>
              <a:t>신속하게 인프라 복제</a:t>
            </a:r>
          </a:p>
          <a:p>
            <a:r>
              <a:rPr lang="en-US" altLang="ko-KR" sz="1400" b="0" i="0" u="none" strike="noStrike" dirty="0">
                <a:solidFill>
                  <a:srgbClr val="16191F"/>
                </a:solidFill>
                <a:effectLst/>
                <a:latin typeface="Amazon Ember"/>
              </a:rPr>
              <a:t>- </a:t>
            </a:r>
            <a:r>
              <a:rPr lang="ko-KR" altLang="en-US" sz="1400" b="0" i="0" u="none" strike="noStrike" dirty="0">
                <a:solidFill>
                  <a:srgbClr val="16191F"/>
                </a:solidFill>
                <a:effectLst/>
                <a:latin typeface="Amazon Ember"/>
              </a:rPr>
              <a:t>인프라 변경 사항을 쉽게 제어 및 추적</a:t>
            </a:r>
          </a:p>
        </p:txBody>
      </p:sp>
      <p:sp>
        <p:nvSpPr>
          <p:cNvPr id="7" name="직사각형 6">
            <a:extLst>
              <a:ext uri="{FF2B5EF4-FFF2-40B4-BE49-F238E27FC236}">
                <a16:creationId xmlns:a16="http://schemas.microsoft.com/office/drawing/2014/main" id="{41B23539-E7E6-4202-9FBF-331E794D5F7A}"/>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a:latin typeface="맑은 고딕" panose="020B0503020000020004" pitchFamily="50" charset="-127"/>
                <a:ea typeface="맑은 고딕" panose="020B0503020000020004" pitchFamily="50" charset="-127"/>
              </a:rPr>
              <a:t>Solution 09 CloudFormation : </a:t>
            </a:r>
            <a:r>
              <a:rPr lang="ko-KR" altLang="en-US" sz="2800" b="1">
                <a:latin typeface="맑은 고딕" panose="020B0503020000020004" pitchFamily="50" charset="-127"/>
                <a:ea typeface="맑은 고딕" panose="020B0503020000020004" pitchFamily="50" charset="-127"/>
              </a:rPr>
              <a:t>진행 예정</a:t>
            </a:r>
            <a:endParaRPr lang="ko-KR" altLang="en-US" sz="2800" b="1" dirty="0">
              <a:solidFill>
                <a:schemeClr val="tx1"/>
              </a:solidFill>
              <a:latin typeface="맑은 고딕" panose="020B0503020000020004" pitchFamily="50" charset="-127"/>
              <a:ea typeface="맑은 고딕" panose="020B0503020000020004" pitchFamily="50" charset="-127"/>
            </a:endParaRPr>
          </a:p>
        </p:txBody>
      </p:sp>
      <p:grpSp>
        <p:nvGrpSpPr>
          <p:cNvPr id="19" name="그룹 18">
            <a:extLst>
              <a:ext uri="{FF2B5EF4-FFF2-40B4-BE49-F238E27FC236}">
                <a16:creationId xmlns:a16="http://schemas.microsoft.com/office/drawing/2014/main" id="{B9A34107-69AA-4127-94D7-404B3C1638B5}"/>
              </a:ext>
            </a:extLst>
          </p:cNvPr>
          <p:cNvGrpSpPr/>
          <p:nvPr/>
        </p:nvGrpSpPr>
        <p:grpSpPr>
          <a:xfrm>
            <a:off x="429664" y="886989"/>
            <a:ext cx="5066583" cy="525311"/>
            <a:chOff x="429664" y="886989"/>
            <a:chExt cx="5066583" cy="525311"/>
          </a:xfrm>
        </p:grpSpPr>
        <p:grpSp>
          <p:nvGrpSpPr>
            <p:cNvPr id="20" name="그룹 19">
              <a:extLst>
                <a:ext uri="{FF2B5EF4-FFF2-40B4-BE49-F238E27FC236}">
                  <a16:creationId xmlns:a16="http://schemas.microsoft.com/office/drawing/2014/main" id="{CC82A42D-C37A-452F-B7D1-7D69106140EC}"/>
                </a:ext>
              </a:extLst>
            </p:cNvPr>
            <p:cNvGrpSpPr/>
            <p:nvPr/>
          </p:nvGrpSpPr>
          <p:grpSpPr>
            <a:xfrm>
              <a:off x="492173" y="1042968"/>
              <a:ext cx="5004074" cy="369332"/>
              <a:chOff x="6399650" y="1788607"/>
              <a:chExt cx="5004074" cy="369332"/>
            </a:xfrm>
          </p:grpSpPr>
          <p:sp>
            <p:nvSpPr>
              <p:cNvPr id="22" name="TextBox 21">
                <a:extLst>
                  <a:ext uri="{FF2B5EF4-FFF2-40B4-BE49-F238E27FC236}">
                    <a16:creationId xmlns:a16="http://schemas.microsoft.com/office/drawing/2014/main" id="{587BB5BC-8CB2-433B-BB05-DCD02ABBC80F}"/>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자동화 배포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23" name="직사각형 22">
                <a:extLst>
                  <a:ext uri="{FF2B5EF4-FFF2-40B4-BE49-F238E27FC236}">
                    <a16:creationId xmlns:a16="http://schemas.microsoft.com/office/drawing/2014/main" id="{704A3EAB-231B-43E7-8A74-25243584545E}"/>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자유형: 도형 20">
              <a:extLst>
                <a:ext uri="{FF2B5EF4-FFF2-40B4-BE49-F238E27FC236}">
                  <a16:creationId xmlns:a16="http://schemas.microsoft.com/office/drawing/2014/main" id="{0827F234-2D30-4DBE-AA7D-A20758B29E41}"/>
                </a:ext>
              </a:extLst>
            </p:cNvPr>
            <p:cNvSpPr/>
            <p:nvPr/>
          </p:nvSpPr>
          <p:spPr>
            <a:xfrm>
              <a:off x="429664" y="886989"/>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dirty="0"/>
            </a:p>
          </p:txBody>
        </p:sp>
      </p:grpSp>
      <p:pic>
        <p:nvPicPr>
          <p:cNvPr id="25" name="Graphic 21">
            <a:extLst>
              <a:ext uri="{FF2B5EF4-FFF2-40B4-BE49-F238E27FC236}">
                <a16:creationId xmlns:a16="http://schemas.microsoft.com/office/drawing/2014/main" id="{6C3DFF89-47E8-48A9-A842-D7F7A634C2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173" y="1784117"/>
            <a:ext cx="136800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66C1ECD3-5AB1-4907-A121-EC3402C35605}"/>
              </a:ext>
            </a:extLst>
          </p:cNvPr>
          <p:cNvSpPr txBox="1"/>
          <p:nvPr/>
        </p:nvSpPr>
        <p:spPr>
          <a:xfrm>
            <a:off x="2149301" y="2329420"/>
            <a:ext cx="2545056" cy="830997"/>
          </a:xfrm>
          <a:prstGeom prst="rect">
            <a:avLst/>
          </a:prstGeom>
          <a:noFill/>
        </p:spPr>
        <p:txBody>
          <a:bodyPr wrap="none" rtlCol="0">
            <a:spAutoFit/>
          </a:bodyPr>
          <a:lstStyle/>
          <a:p>
            <a:r>
              <a:rPr lang="en-US" altLang="ko-KR" sz="2400" b="1" dirty="0">
                <a:solidFill>
                  <a:schemeClr val="bg1"/>
                </a:solidFill>
                <a:latin typeface="맑은 고딕" panose="020B0503020000020004" pitchFamily="50" charset="-127"/>
              </a:rPr>
              <a:t>AWS</a:t>
            </a:r>
          </a:p>
          <a:p>
            <a:r>
              <a:rPr lang="en-US" altLang="ko-KR" sz="2400" b="1" dirty="0">
                <a:solidFill>
                  <a:srgbClr val="F0417F"/>
                </a:solidFill>
                <a:latin typeface="맑은 고딕" panose="020B0503020000020004" pitchFamily="50" charset="-127"/>
              </a:rPr>
              <a:t>CloudFormation</a:t>
            </a:r>
            <a:endParaRPr lang="ko-KR" altLang="en-US" sz="2400" b="1" dirty="0">
              <a:solidFill>
                <a:srgbClr val="F0417F"/>
              </a:solidFill>
              <a:latin typeface="맑은 고딕" panose="020B0503020000020004" pitchFamily="50" charset="-127"/>
            </a:endParaRPr>
          </a:p>
        </p:txBody>
      </p:sp>
    </p:spTree>
    <p:extLst>
      <p:ext uri="{BB962C8B-B14F-4D97-AF65-F5344CB8AC3E}">
        <p14:creationId xmlns:p14="http://schemas.microsoft.com/office/powerpoint/2010/main" val="2356969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2590CA69-0068-4B16-82D2-8F52A358BC2E}"/>
              </a:ext>
            </a:extLst>
          </p:cNvPr>
          <p:cNvSpPr txBox="1"/>
          <p:nvPr/>
        </p:nvSpPr>
        <p:spPr>
          <a:xfrm>
            <a:off x="1139468" y="877679"/>
            <a:ext cx="2921713" cy="1384995"/>
          </a:xfrm>
          <a:prstGeom prst="rect">
            <a:avLst/>
          </a:prstGeom>
          <a:noFill/>
        </p:spPr>
        <p:txBody>
          <a:bodyPr wrap="square" rtlCol="0">
            <a:spAutoFit/>
          </a:bodyPr>
          <a:lstStyle/>
          <a:p>
            <a:r>
              <a:rPr lang="en-US" altLang="ko-KR" sz="3600" b="1" dirty="0">
                <a:solidFill>
                  <a:schemeClr val="bg1"/>
                </a:solidFill>
                <a:latin typeface="맑은 고딕" panose="020B0503020000020004" pitchFamily="50" charset="-127"/>
                <a:ea typeface="맑은 고딕" panose="020B0503020000020004" pitchFamily="50" charset="-127"/>
              </a:rPr>
              <a:t>A_2’s</a:t>
            </a:r>
          </a:p>
          <a:p>
            <a:r>
              <a:rPr lang="en-US" altLang="ko-KR" sz="4800" b="1" dirty="0">
                <a:solidFill>
                  <a:srgbClr val="0000FF"/>
                </a:solidFill>
                <a:latin typeface="맑은 고딕" panose="020B0503020000020004" pitchFamily="50" charset="-127"/>
                <a:ea typeface="맑은 고딕" panose="020B0503020000020004" pitchFamily="50" charset="-127"/>
              </a:rPr>
              <a:t>Solutions</a:t>
            </a:r>
            <a:endParaRPr lang="en-US" altLang="ko-KR" sz="4800" b="1" dirty="0">
              <a:solidFill>
                <a:schemeClr val="bg1">
                  <a:lumMod val="85000"/>
                  <a:lumOff val="15000"/>
                </a:schemeClr>
              </a:solidFill>
              <a:latin typeface="맑은 고딕" panose="020B0503020000020004" pitchFamily="50" charset="-127"/>
              <a:ea typeface="맑은 고딕" panose="020B0503020000020004" pitchFamily="50" charset="-127"/>
            </a:endParaRPr>
          </a:p>
        </p:txBody>
      </p:sp>
      <p:sp>
        <p:nvSpPr>
          <p:cNvPr id="36" name="직사각형 35">
            <a:extLst>
              <a:ext uri="{FF2B5EF4-FFF2-40B4-BE49-F238E27FC236}">
                <a16:creationId xmlns:a16="http://schemas.microsoft.com/office/drawing/2014/main" id="{1EF072C1-0931-4DD0-AE4F-8C8326DE1B1B}"/>
              </a:ext>
            </a:extLst>
          </p:cNvPr>
          <p:cNvSpPr/>
          <p:nvPr/>
        </p:nvSpPr>
        <p:spPr>
          <a:xfrm>
            <a:off x="-13519"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latin typeface="맑은 고딕" panose="020B0503020000020004" pitchFamily="50" charset="-127"/>
                <a:ea typeface="맑은 고딕" panose="020B0503020000020004" pitchFamily="50" charset="-127"/>
              </a:rPr>
              <a:t>Solutions : Check List</a:t>
            </a:r>
            <a:endParaRPr lang="ko-KR" altLang="en-US" sz="2800" b="1" dirty="0">
              <a:latin typeface="맑은 고딕" panose="020B0503020000020004" pitchFamily="50" charset="-127"/>
              <a:ea typeface="맑은 고딕" panose="020B0503020000020004" pitchFamily="50" charset="-127"/>
            </a:endParaRPr>
          </a:p>
        </p:txBody>
      </p:sp>
      <p:pic>
        <p:nvPicPr>
          <p:cNvPr id="66" name="그림 65" descr="check-list">
            <a:extLst>
              <a:ext uri="{FF2B5EF4-FFF2-40B4-BE49-F238E27FC236}">
                <a16:creationId xmlns:a16="http://schemas.microsoft.com/office/drawing/2014/main" id="{D6D7B796-9A3C-4878-BC8F-5F03183D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405"/>
          <a:stretch>
            <a:fillRect/>
          </a:stretch>
        </p:blipFill>
        <p:spPr bwMode="auto">
          <a:xfrm>
            <a:off x="0" y="1922126"/>
            <a:ext cx="5200650" cy="4935874"/>
          </a:xfrm>
          <a:custGeom>
            <a:avLst/>
            <a:gdLst>
              <a:gd name="connsiteX0" fmla="*/ 0 w 5200650"/>
              <a:gd name="connsiteY0" fmla="*/ 0 h 4935874"/>
              <a:gd name="connsiteX1" fmla="*/ 5200650 w 5200650"/>
              <a:gd name="connsiteY1" fmla="*/ 0 h 4935874"/>
              <a:gd name="connsiteX2" fmla="*/ 5200650 w 5200650"/>
              <a:gd name="connsiteY2" fmla="*/ 4935874 h 4935874"/>
              <a:gd name="connsiteX3" fmla="*/ 0 w 5200650"/>
              <a:gd name="connsiteY3" fmla="*/ 4935874 h 4935874"/>
            </a:gdLst>
            <a:ahLst/>
            <a:cxnLst>
              <a:cxn ang="0">
                <a:pos x="connsiteX0" y="connsiteY0"/>
              </a:cxn>
              <a:cxn ang="0">
                <a:pos x="connsiteX1" y="connsiteY1"/>
              </a:cxn>
              <a:cxn ang="0">
                <a:pos x="connsiteX2" y="connsiteY2"/>
              </a:cxn>
              <a:cxn ang="0">
                <a:pos x="connsiteX3" y="connsiteY3"/>
              </a:cxn>
            </a:cxnLst>
            <a:rect l="l" t="t" r="r" b="b"/>
            <a:pathLst>
              <a:path w="5200650" h="4935874">
                <a:moveTo>
                  <a:pt x="0" y="0"/>
                </a:moveTo>
                <a:lnTo>
                  <a:pt x="5200650" y="0"/>
                </a:lnTo>
                <a:lnTo>
                  <a:pt x="5200650" y="4935874"/>
                </a:lnTo>
                <a:lnTo>
                  <a:pt x="0" y="4935874"/>
                </a:lnTo>
                <a:close/>
              </a:path>
            </a:pathLst>
          </a:custGeom>
          <a:noFill/>
          <a:extLst>
            <a:ext uri="{909E8E84-426E-40DD-AFC4-6F175D3DCCD1}">
              <a14:hiddenFill xmlns:a14="http://schemas.microsoft.com/office/drawing/2010/main">
                <a:solidFill>
                  <a:srgbClr val="FFFFFF"/>
                </a:solidFill>
              </a14:hiddenFill>
            </a:ext>
          </a:extLst>
        </p:spPr>
      </p:pic>
      <p:sp>
        <p:nvSpPr>
          <p:cNvPr id="75" name="자유형: 도형 74">
            <a:extLst>
              <a:ext uri="{FF2B5EF4-FFF2-40B4-BE49-F238E27FC236}">
                <a16:creationId xmlns:a16="http://schemas.microsoft.com/office/drawing/2014/main" id="{E6A6BBC2-C293-499D-AB0D-0539284094CC}"/>
              </a:ext>
            </a:extLst>
          </p:cNvPr>
          <p:cNvSpPr/>
          <p:nvPr/>
        </p:nvSpPr>
        <p:spPr>
          <a:xfrm>
            <a:off x="6082481" y="802640"/>
            <a:ext cx="5659120" cy="5943600"/>
          </a:xfrm>
          <a:custGeom>
            <a:avLst/>
            <a:gdLst>
              <a:gd name="connsiteX0" fmla="*/ 711012 w 5659120"/>
              <a:gd name="connsiteY0" fmla="*/ 0 h 5943600"/>
              <a:gd name="connsiteX1" fmla="*/ 4948108 w 5659120"/>
              <a:gd name="connsiteY1" fmla="*/ 0 h 5943600"/>
              <a:gd name="connsiteX2" fmla="*/ 5659120 w 5659120"/>
              <a:gd name="connsiteY2" fmla="*/ 711012 h 5943600"/>
              <a:gd name="connsiteX3" fmla="*/ 5659120 w 5659120"/>
              <a:gd name="connsiteY3" fmla="*/ 5232588 h 5943600"/>
              <a:gd name="connsiteX4" fmla="*/ 4948108 w 5659120"/>
              <a:gd name="connsiteY4" fmla="*/ 5943600 h 5943600"/>
              <a:gd name="connsiteX5" fmla="*/ 1676400 w 5659120"/>
              <a:gd name="connsiteY5" fmla="*/ 5943600 h 5943600"/>
              <a:gd name="connsiteX6" fmla="*/ 711012 w 5659120"/>
              <a:gd name="connsiteY6" fmla="*/ 5943600 h 5943600"/>
              <a:gd name="connsiteX7" fmla="*/ 0 w 5659120"/>
              <a:gd name="connsiteY7" fmla="*/ 5943600 h 5943600"/>
              <a:gd name="connsiteX8" fmla="*/ 0 w 5659120"/>
              <a:gd name="connsiteY8" fmla="*/ 5232588 h 5943600"/>
              <a:gd name="connsiteX9" fmla="*/ 0 w 5659120"/>
              <a:gd name="connsiteY9" fmla="*/ 3515360 h 5943600"/>
              <a:gd name="connsiteX10" fmla="*/ 0 w 5659120"/>
              <a:gd name="connsiteY10" fmla="*/ 711012 h 5943600"/>
              <a:gd name="connsiteX11" fmla="*/ 711012 w 5659120"/>
              <a:gd name="connsiteY11"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59120" h="5943600">
                <a:moveTo>
                  <a:pt x="711012" y="0"/>
                </a:moveTo>
                <a:lnTo>
                  <a:pt x="4948108" y="0"/>
                </a:lnTo>
                <a:cubicBezTo>
                  <a:pt x="5340789" y="0"/>
                  <a:pt x="5659120" y="318331"/>
                  <a:pt x="5659120" y="711012"/>
                </a:cubicBezTo>
                <a:lnTo>
                  <a:pt x="5659120" y="5232588"/>
                </a:lnTo>
                <a:cubicBezTo>
                  <a:pt x="5659120" y="5625269"/>
                  <a:pt x="5340789" y="5943600"/>
                  <a:pt x="4948108" y="5943600"/>
                </a:cubicBezTo>
                <a:lnTo>
                  <a:pt x="1676400" y="5943600"/>
                </a:lnTo>
                <a:lnTo>
                  <a:pt x="711012" y="5943600"/>
                </a:lnTo>
                <a:lnTo>
                  <a:pt x="0" y="5943600"/>
                </a:lnTo>
                <a:lnTo>
                  <a:pt x="0" y="5232588"/>
                </a:lnTo>
                <a:lnTo>
                  <a:pt x="0" y="3515360"/>
                </a:lnTo>
                <a:lnTo>
                  <a:pt x="0" y="711012"/>
                </a:lnTo>
                <a:cubicBezTo>
                  <a:pt x="0" y="318331"/>
                  <a:pt x="318331" y="0"/>
                  <a:pt x="7110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0" name="자유형: 도형 79">
            <a:extLst>
              <a:ext uri="{FF2B5EF4-FFF2-40B4-BE49-F238E27FC236}">
                <a16:creationId xmlns:a16="http://schemas.microsoft.com/office/drawing/2014/main" id="{4A032766-499A-4194-9F6B-10677545EC43}"/>
              </a:ext>
            </a:extLst>
          </p:cNvPr>
          <p:cNvSpPr/>
          <p:nvPr/>
        </p:nvSpPr>
        <p:spPr>
          <a:xfrm>
            <a:off x="6195919" y="1613188"/>
            <a:ext cx="5432244" cy="5031452"/>
          </a:xfrm>
          <a:custGeom>
            <a:avLst/>
            <a:gdLst>
              <a:gd name="connsiteX0" fmla="*/ 187996 w 5432244"/>
              <a:gd name="connsiteY0" fmla="*/ 0 h 4775200"/>
              <a:gd name="connsiteX1" fmla="*/ 5244251 w 5432244"/>
              <a:gd name="connsiteY1" fmla="*/ 0 h 4775200"/>
              <a:gd name="connsiteX2" fmla="*/ 5432244 w 5432244"/>
              <a:gd name="connsiteY2" fmla="*/ 187993 h 4775200"/>
              <a:gd name="connsiteX3" fmla="*/ 5432244 w 5432244"/>
              <a:gd name="connsiteY3" fmla="*/ 3987767 h 4775200"/>
              <a:gd name="connsiteX4" fmla="*/ 5432242 w 5432244"/>
              <a:gd name="connsiteY4" fmla="*/ 3987777 h 4775200"/>
              <a:gd name="connsiteX5" fmla="*/ 5432242 w 5432244"/>
              <a:gd name="connsiteY5" fmla="*/ 4190969 h 4775200"/>
              <a:gd name="connsiteX6" fmla="*/ 4848011 w 5432244"/>
              <a:gd name="connsiteY6" fmla="*/ 4775200 h 4775200"/>
              <a:gd name="connsiteX7" fmla="*/ 1137919 w 5432244"/>
              <a:gd name="connsiteY7" fmla="*/ 4775200 h 4775200"/>
              <a:gd name="connsiteX8" fmla="*/ 584232 w 5432244"/>
              <a:gd name="connsiteY8" fmla="*/ 4775200 h 4775200"/>
              <a:gd name="connsiteX9" fmla="*/ 0 w 5432244"/>
              <a:gd name="connsiteY9" fmla="*/ 4775200 h 4775200"/>
              <a:gd name="connsiteX10" fmla="*/ 0 w 5432244"/>
              <a:gd name="connsiteY10" fmla="*/ 3779520 h 4775200"/>
              <a:gd name="connsiteX11" fmla="*/ 1 w 5432244"/>
              <a:gd name="connsiteY11" fmla="*/ 3779520 h 4775200"/>
              <a:gd name="connsiteX12" fmla="*/ 1 w 5432244"/>
              <a:gd name="connsiteY12" fmla="*/ 1183671 h 4775200"/>
              <a:gd name="connsiteX13" fmla="*/ 3 w 5432244"/>
              <a:gd name="connsiteY13" fmla="*/ 1183652 h 4775200"/>
              <a:gd name="connsiteX14" fmla="*/ 3 w 5432244"/>
              <a:gd name="connsiteY14" fmla="*/ 187993 h 4775200"/>
              <a:gd name="connsiteX15" fmla="*/ 187996 w 5432244"/>
              <a:gd name="connsiteY15" fmla="*/ 0 h 4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32244" h="4775200">
                <a:moveTo>
                  <a:pt x="187996" y="0"/>
                </a:moveTo>
                <a:lnTo>
                  <a:pt x="5244251" y="0"/>
                </a:lnTo>
                <a:cubicBezTo>
                  <a:pt x="5348077" y="0"/>
                  <a:pt x="5432244" y="84167"/>
                  <a:pt x="5432244" y="187993"/>
                </a:cubicBezTo>
                <a:lnTo>
                  <a:pt x="5432244" y="3987767"/>
                </a:lnTo>
                <a:lnTo>
                  <a:pt x="5432242" y="3987777"/>
                </a:lnTo>
                <a:lnTo>
                  <a:pt x="5432242" y="4190969"/>
                </a:lnTo>
                <a:cubicBezTo>
                  <a:pt x="5432242" y="4513631"/>
                  <a:pt x="5170673" y="4775200"/>
                  <a:pt x="4848011" y="4775200"/>
                </a:cubicBezTo>
                <a:lnTo>
                  <a:pt x="1137919" y="4775200"/>
                </a:lnTo>
                <a:lnTo>
                  <a:pt x="584232" y="4775200"/>
                </a:lnTo>
                <a:lnTo>
                  <a:pt x="0" y="4775200"/>
                </a:lnTo>
                <a:lnTo>
                  <a:pt x="0" y="3779520"/>
                </a:lnTo>
                <a:lnTo>
                  <a:pt x="1" y="3779520"/>
                </a:lnTo>
                <a:lnTo>
                  <a:pt x="1" y="1183671"/>
                </a:lnTo>
                <a:lnTo>
                  <a:pt x="3" y="1183652"/>
                </a:lnTo>
                <a:lnTo>
                  <a:pt x="3" y="187993"/>
                </a:lnTo>
                <a:cubicBezTo>
                  <a:pt x="3" y="84167"/>
                  <a:pt x="84170" y="0"/>
                  <a:pt x="1879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9" name="TextBox 8">
            <a:extLst>
              <a:ext uri="{FF2B5EF4-FFF2-40B4-BE49-F238E27FC236}">
                <a16:creationId xmlns:a16="http://schemas.microsoft.com/office/drawing/2014/main" id="{028E47A7-42EF-491A-AB72-CAC7F4349C82}"/>
              </a:ext>
            </a:extLst>
          </p:cNvPr>
          <p:cNvSpPr txBox="1"/>
          <p:nvPr/>
        </p:nvSpPr>
        <p:spPr>
          <a:xfrm>
            <a:off x="6268720" y="945773"/>
            <a:ext cx="2438400" cy="584775"/>
          </a:xfrm>
          <a:prstGeom prst="rect">
            <a:avLst/>
          </a:prstGeom>
          <a:noFill/>
        </p:spPr>
        <p:txBody>
          <a:bodyPr wrap="square" rtlCol="0">
            <a:spAutoFit/>
          </a:bodyPr>
          <a:lstStyle/>
          <a:p>
            <a:r>
              <a:rPr lang="en-US" altLang="ko-KR" sz="3200" dirty="0">
                <a:latin typeface="Broadway" panose="04040905080B02020502" pitchFamily="82" charset="0"/>
              </a:rPr>
              <a:t>Check List</a:t>
            </a:r>
            <a:endParaRPr lang="ko-KR" altLang="en-US" sz="3200" dirty="0">
              <a:latin typeface="Broadway" panose="04040905080B02020502" pitchFamily="82" charset="0"/>
            </a:endParaRPr>
          </a:p>
        </p:txBody>
      </p:sp>
      <p:sp>
        <p:nvSpPr>
          <p:cNvPr id="17" name="TextBox 16">
            <a:extLst>
              <a:ext uri="{FF2B5EF4-FFF2-40B4-BE49-F238E27FC236}">
                <a16:creationId xmlns:a16="http://schemas.microsoft.com/office/drawing/2014/main" id="{3E8FE5E2-BF36-4411-AF3A-BE7F9C45E21C}"/>
              </a:ext>
            </a:extLst>
          </p:cNvPr>
          <p:cNvSpPr txBox="1"/>
          <p:nvPr/>
        </p:nvSpPr>
        <p:spPr>
          <a:xfrm>
            <a:off x="6687650" y="1788607"/>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기존 장비 활용 가능</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8" name="직사각형 17">
            <a:extLst>
              <a:ext uri="{FF2B5EF4-FFF2-40B4-BE49-F238E27FC236}">
                <a16:creationId xmlns:a16="http://schemas.microsoft.com/office/drawing/2014/main" id="{4FD7FFDB-A495-426A-9054-CE63442D0206}"/>
              </a:ext>
            </a:extLst>
          </p:cNvPr>
          <p:cNvSpPr/>
          <p:nvPr/>
        </p:nvSpPr>
        <p:spPr>
          <a:xfrm>
            <a:off x="6399650" y="1829273"/>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83" name="TextBox 82">
            <a:extLst>
              <a:ext uri="{FF2B5EF4-FFF2-40B4-BE49-F238E27FC236}">
                <a16:creationId xmlns:a16="http://schemas.microsoft.com/office/drawing/2014/main" id="{2379144A-5769-4C37-9F63-EBC78FBA3631}"/>
              </a:ext>
            </a:extLst>
          </p:cNvPr>
          <p:cNvSpPr txBox="1"/>
          <p:nvPr/>
        </p:nvSpPr>
        <p:spPr>
          <a:xfrm>
            <a:off x="6687650" y="2335886"/>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사용자 분산 처리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84" name="직사각형 83">
            <a:extLst>
              <a:ext uri="{FF2B5EF4-FFF2-40B4-BE49-F238E27FC236}">
                <a16:creationId xmlns:a16="http://schemas.microsoft.com/office/drawing/2014/main" id="{D9F680BC-8DA5-4214-A5FC-61D38DA70D92}"/>
              </a:ext>
            </a:extLst>
          </p:cNvPr>
          <p:cNvSpPr/>
          <p:nvPr/>
        </p:nvSpPr>
        <p:spPr>
          <a:xfrm>
            <a:off x="6399650" y="2376552"/>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86" name="TextBox 85">
            <a:extLst>
              <a:ext uri="{FF2B5EF4-FFF2-40B4-BE49-F238E27FC236}">
                <a16:creationId xmlns:a16="http://schemas.microsoft.com/office/drawing/2014/main" id="{CAA92BA8-E75A-4BC1-8181-3C1516DE2D10}"/>
              </a:ext>
            </a:extLst>
          </p:cNvPr>
          <p:cNvSpPr txBox="1"/>
          <p:nvPr/>
        </p:nvSpPr>
        <p:spPr>
          <a:xfrm>
            <a:off x="6687650" y="2883165"/>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장애 발생시 조치</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87" name="직사각형 86">
            <a:extLst>
              <a:ext uri="{FF2B5EF4-FFF2-40B4-BE49-F238E27FC236}">
                <a16:creationId xmlns:a16="http://schemas.microsoft.com/office/drawing/2014/main" id="{BAAE2355-CB07-430B-B8E9-F812ACEA574E}"/>
              </a:ext>
            </a:extLst>
          </p:cNvPr>
          <p:cNvSpPr/>
          <p:nvPr/>
        </p:nvSpPr>
        <p:spPr>
          <a:xfrm>
            <a:off x="6399650" y="2923831"/>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89" name="TextBox 88">
            <a:extLst>
              <a:ext uri="{FF2B5EF4-FFF2-40B4-BE49-F238E27FC236}">
                <a16:creationId xmlns:a16="http://schemas.microsoft.com/office/drawing/2014/main" id="{AB060F10-3545-4C82-9BD2-9DA8647550D6}"/>
              </a:ext>
            </a:extLst>
          </p:cNvPr>
          <p:cNvSpPr txBox="1"/>
          <p:nvPr/>
        </p:nvSpPr>
        <p:spPr>
          <a:xfrm>
            <a:off x="6687650" y="3430444"/>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탄력적인 서버 운영</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0" name="직사각형 89">
            <a:extLst>
              <a:ext uri="{FF2B5EF4-FFF2-40B4-BE49-F238E27FC236}">
                <a16:creationId xmlns:a16="http://schemas.microsoft.com/office/drawing/2014/main" id="{1313D5DF-6D12-419A-8B47-F79F3E5D02E7}"/>
              </a:ext>
            </a:extLst>
          </p:cNvPr>
          <p:cNvSpPr/>
          <p:nvPr/>
        </p:nvSpPr>
        <p:spPr>
          <a:xfrm>
            <a:off x="6399650" y="3471110"/>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92" name="TextBox 91">
            <a:extLst>
              <a:ext uri="{FF2B5EF4-FFF2-40B4-BE49-F238E27FC236}">
                <a16:creationId xmlns:a16="http://schemas.microsoft.com/office/drawing/2014/main" id="{D0C7AA50-A841-43B0-B45D-305D64F9BEB9}"/>
              </a:ext>
            </a:extLst>
          </p:cNvPr>
          <p:cNvSpPr txBox="1"/>
          <p:nvPr/>
        </p:nvSpPr>
        <p:spPr>
          <a:xfrm>
            <a:off x="6687650" y="3977723"/>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서버 관리를 위한 모니터링 도구 구축</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3" name="직사각형 92">
            <a:extLst>
              <a:ext uri="{FF2B5EF4-FFF2-40B4-BE49-F238E27FC236}">
                <a16:creationId xmlns:a16="http://schemas.microsoft.com/office/drawing/2014/main" id="{7A8633A9-B799-4282-B7E8-6260F34C9983}"/>
              </a:ext>
            </a:extLst>
          </p:cNvPr>
          <p:cNvSpPr/>
          <p:nvPr/>
        </p:nvSpPr>
        <p:spPr>
          <a:xfrm>
            <a:off x="6399650" y="4018389"/>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95" name="TextBox 94">
            <a:extLst>
              <a:ext uri="{FF2B5EF4-FFF2-40B4-BE49-F238E27FC236}">
                <a16:creationId xmlns:a16="http://schemas.microsoft.com/office/drawing/2014/main" id="{A6A052A4-4DB4-4981-9E65-800DC8B72727}"/>
              </a:ext>
            </a:extLst>
          </p:cNvPr>
          <p:cNvSpPr txBox="1"/>
          <p:nvPr/>
        </p:nvSpPr>
        <p:spPr>
          <a:xfrm>
            <a:off x="6687650" y="4525002"/>
            <a:ext cx="4716074" cy="369332"/>
          </a:xfrm>
          <a:prstGeom prst="rect">
            <a:avLst/>
          </a:prstGeom>
          <a:noFill/>
        </p:spPr>
        <p:txBody>
          <a:bodyPr wrap="square" rtlCol="0">
            <a:spAutoFit/>
          </a:bodyPr>
          <a:lstStyle/>
          <a:p>
            <a:r>
              <a:rPr lang="en-US" altLang="ko-KR" b="1" dirty="0">
                <a:solidFill>
                  <a:schemeClr val="bg1"/>
                </a:solidFill>
                <a:latin typeface="맑은 고딕" panose="020B0503020000020004" pitchFamily="50" charset="-127"/>
                <a:ea typeface="맑은 고딕" panose="020B0503020000020004" pitchFamily="50" charset="-127"/>
              </a:rPr>
              <a:t>Instance </a:t>
            </a:r>
            <a:r>
              <a:rPr lang="ko-KR" altLang="en-US" b="1" dirty="0">
                <a:solidFill>
                  <a:schemeClr val="bg1"/>
                </a:solidFill>
                <a:latin typeface="맑은 고딕" panose="020B0503020000020004" pitchFamily="50" charset="-127"/>
                <a:ea typeface="맑은 고딕" panose="020B0503020000020004" pitchFamily="50" charset="-127"/>
              </a:rPr>
              <a:t>보안 관리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6" name="직사각형 95">
            <a:extLst>
              <a:ext uri="{FF2B5EF4-FFF2-40B4-BE49-F238E27FC236}">
                <a16:creationId xmlns:a16="http://schemas.microsoft.com/office/drawing/2014/main" id="{42440527-5097-4E6A-BA36-23D1940655E7}"/>
              </a:ext>
            </a:extLst>
          </p:cNvPr>
          <p:cNvSpPr/>
          <p:nvPr/>
        </p:nvSpPr>
        <p:spPr>
          <a:xfrm>
            <a:off x="6399650" y="4565668"/>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98" name="TextBox 97">
            <a:extLst>
              <a:ext uri="{FF2B5EF4-FFF2-40B4-BE49-F238E27FC236}">
                <a16:creationId xmlns:a16="http://schemas.microsoft.com/office/drawing/2014/main" id="{196BA863-DF45-432E-900D-D25EF3F1A948}"/>
              </a:ext>
            </a:extLst>
          </p:cNvPr>
          <p:cNvSpPr txBox="1"/>
          <p:nvPr/>
        </p:nvSpPr>
        <p:spPr>
          <a:xfrm>
            <a:off x="6687650" y="5072281"/>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관리 권한을 가진 계정 관리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99" name="직사각형 98">
            <a:extLst>
              <a:ext uri="{FF2B5EF4-FFF2-40B4-BE49-F238E27FC236}">
                <a16:creationId xmlns:a16="http://schemas.microsoft.com/office/drawing/2014/main" id="{0D933E17-469B-4F44-BF8D-5777276D1D1B}"/>
              </a:ext>
            </a:extLst>
          </p:cNvPr>
          <p:cNvSpPr/>
          <p:nvPr/>
        </p:nvSpPr>
        <p:spPr>
          <a:xfrm>
            <a:off x="6399650" y="5112947"/>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01" name="TextBox 100">
            <a:extLst>
              <a:ext uri="{FF2B5EF4-FFF2-40B4-BE49-F238E27FC236}">
                <a16:creationId xmlns:a16="http://schemas.microsoft.com/office/drawing/2014/main" id="{313364FE-74A5-4172-8151-9304CC894C31}"/>
              </a:ext>
            </a:extLst>
          </p:cNvPr>
          <p:cNvSpPr txBox="1"/>
          <p:nvPr/>
        </p:nvSpPr>
        <p:spPr>
          <a:xfrm>
            <a:off x="6687650" y="6166842"/>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자동화 배포</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02" name="직사각형 101">
            <a:extLst>
              <a:ext uri="{FF2B5EF4-FFF2-40B4-BE49-F238E27FC236}">
                <a16:creationId xmlns:a16="http://schemas.microsoft.com/office/drawing/2014/main" id="{91B67F25-8352-4CDE-890B-12F468512A3C}"/>
              </a:ext>
            </a:extLst>
          </p:cNvPr>
          <p:cNvSpPr/>
          <p:nvPr/>
        </p:nvSpPr>
        <p:spPr>
          <a:xfrm>
            <a:off x="6399650" y="6207508"/>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04" name="TextBox 103">
            <a:extLst>
              <a:ext uri="{FF2B5EF4-FFF2-40B4-BE49-F238E27FC236}">
                <a16:creationId xmlns:a16="http://schemas.microsoft.com/office/drawing/2014/main" id="{74CCAFBC-FA4C-4816-936E-083EEDBC5219}"/>
              </a:ext>
            </a:extLst>
          </p:cNvPr>
          <p:cNvSpPr txBox="1"/>
          <p:nvPr/>
        </p:nvSpPr>
        <p:spPr>
          <a:xfrm>
            <a:off x="6687650" y="5619560"/>
            <a:ext cx="4716074" cy="369332"/>
          </a:xfrm>
          <a:prstGeom prst="rect">
            <a:avLst/>
          </a:prstGeom>
          <a:noFill/>
        </p:spPr>
        <p:txBody>
          <a:bodyPr wrap="square" rtlCol="0">
            <a:spAutoFit/>
          </a:bodyPr>
          <a:lstStyle/>
          <a:p>
            <a:r>
              <a:rPr lang="ko-KR" altLang="en-US" b="1" dirty="0">
                <a:solidFill>
                  <a:schemeClr val="bg1"/>
                </a:solidFill>
                <a:latin typeface="맑은 고딕" panose="020B0503020000020004" pitchFamily="50" charset="-127"/>
                <a:ea typeface="맑은 고딕" panose="020B0503020000020004" pitchFamily="50" charset="-127"/>
              </a:rPr>
              <a:t>데이터 백업</a:t>
            </a:r>
            <a:endParaRPr lang="en-US" altLang="ko-KR" b="1" dirty="0">
              <a:solidFill>
                <a:schemeClr val="bg1"/>
              </a:solidFill>
              <a:latin typeface="맑은 고딕" panose="020B0503020000020004" pitchFamily="50" charset="-127"/>
              <a:ea typeface="맑은 고딕" panose="020B0503020000020004" pitchFamily="50" charset="-127"/>
            </a:endParaRPr>
          </a:p>
        </p:txBody>
      </p:sp>
      <p:sp>
        <p:nvSpPr>
          <p:cNvPr id="105" name="직사각형 104">
            <a:extLst>
              <a:ext uri="{FF2B5EF4-FFF2-40B4-BE49-F238E27FC236}">
                <a16:creationId xmlns:a16="http://schemas.microsoft.com/office/drawing/2014/main" id="{48218F2C-F8EC-4EAF-9CFE-BFAAC86E4141}"/>
              </a:ext>
            </a:extLst>
          </p:cNvPr>
          <p:cNvSpPr/>
          <p:nvPr/>
        </p:nvSpPr>
        <p:spPr>
          <a:xfrm>
            <a:off x="6399650" y="5660226"/>
            <a:ext cx="288000" cy="28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nvGrpSpPr>
          <p:cNvPr id="3" name="그룹 2">
            <a:extLst>
              <a:ext uri="{FF2B5EF4-FFF2-40B4-BE49-F238E27FC236}">
                <a16:creationId xmlns:a16="http://schemas.microsoft.com/office/drawing/2014/main" id="{C17FA2F2-682B-462D-AF8C-A0F44F1E9916}"/>
              </a:ext>
            </a:extLst>
          </p:cNvPr>
          <p:cNvGrpSpPr/>
          <p:nvPr/>
        </p:nvGrpSpPr>
        <p:grpSpPr>
          <a:xfrm>
            <a:off x="8677624" y="934277"/>
            <a:ext cx="521110" cy="500961"/>
            <a:chOff x="8677624" y="934277"/>
            <a:chExt cx="521110" cy="500961"/>
          </a:xfrm>
        </p:grpSpPr>
        <p:sp>
          <p:nvSpPr>
            <p:cNvPr id="2" name="직사각형 1">
              <a:extLst>
                <a:ext uri="{FF2B5EF4-FFF2-40B4-BE49-F238E27FC236}">
                  <a16:creationId xmlns:a16="http://schemas.microsoft.com/office/drawing/2014/main" id="{529D86A9-7A87-462E-B5CA-5B5F9FA739AA}"/>
                </a:ext>
              </a:extLst>
            </p:cNvPr>
            <p:cNvSpPr/>
            <p:nvPr/>
          </p:nvSpPr>
          <p:spPr>
            <a:xfrm>
              <a:off x="8713359" y="1075238"/>
              <a:ext cx="360000" cy="360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자유형: 도형 37">
              <a:extLst>
                <a:ext uri="{FF2B5EF4-FFF2-40B4-BE49-F238E27FC236}">
                  <a16:creationId xmlns:a16="http://schemas.microsoft.com/office/drawing/2014/main" id="{D62830BA-FD6D-493E-99A2-673F992A6A78}"/>
                </a:ext>
              </a:extLst>
            </p:cNvPr>
            <p:cNvSpPr/>
            <p:nvPr/>
          </p:nvSpPr>
          <p:spPr>
            <a:xfrm>
              <a:off x="8677624" y="934277"/>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chemeClr val="tx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grpSp>
      <p:sp>
        <p:nvSpPr>
          <p:cNvPr id="43" name="자유형: 도형 42">
            <a:extLst>
              <a:ext uri="{FF2B5EF4-FFF2-40B4-BE49-F238E27FC236}">
                <a16:creationId xmlns:a16="http://schemas.microsoft.com/office/drawing/2014/main" id="{B665FF42-D6EE-4E4F-9536-9CFD5CA5DE14}"/>
              </a:ext>
            </a:extLst>
          </p:cNvPr>
          <p:cNvSpPr/>
          <p:nvPr/>
        </p:nvSpPr>
        <p:spPr>
          <a:xfrm>
            <a:off x="6340118" y="161983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5" name="자유형: 도형 44">
            <a:extLst>
              <a:ext uri="{FF2B5EF4-FFF2-40B4-BE49-F238E27FC236}">
                <a16:creationId xmlns:a16="http://schemas.microsoft.com/office/drawing/2014/main" id="{184FB72A-E5C7-4192-AA5A-7E11A97C1C8D}"/>
              </a:ext>
            </a:extLst>
          </p:cNvPr>
          <p:cNvSpPr/>
          <p:nvPr/>
        </p:nvSpPr>
        <p:spPr>
          <a:xfrm>
            <a:off x="6340118" y="216980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6" name="자유형: 도형 45">
            <a:extLst>
              <a:ext uri="{FF2B5EF4-FFF2-40B4-BE49-F238E27FC236}">
                <a16:creationId xmlns:a16="http://schemas.microsoft.com/office/drawing/2014/main" id="{3A6FE572-4CC7-4EFC-8D25-256CBCACE203}"/>
              </a:ext>
            </a:extLst>
          </p:cNvPr>
          <p:cNvSpPr/>
          <p:nvPr/>
        </p:nvSpPr>
        <p:spPr>
          <a:xfrm>
            <a:off x="6340118" y="271977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7" name="자유형: 도형 46">
            <a:extLst>
              <a:ext uri="{FF2B5EF4-FFF2-40B4-BE49-F238E27FC236}">
                <a16:creationId xmlns:a16="http://schemas.microsoft.com/office/drawing/2014/main" id="{75BBB10B-DD20-4C54-948D-50EAF923D704}"/>
              </a:ext>
            </a:extLst>
          </p:cNvPr>
          <p:cNvSpPr/>
          <p:nvPr/>
        </p:nvSpPr>
        <p:spPr>
          <a:xfrm>
            <a:off x="6340118" y="326974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8" name="자유형: 도형 47">
            <a:extLst>
              <a:ext uri="{FF2B5EF4-FFF2-40B4-BE49-F238E27FC236}">
                <a16:creationId xmlns:a16="http://schemas.microsoft.com/office/drawing/2014/main" id="{5256B3CD-9370-43C2-A030-7C684ED0F116}"/>
              </a:ext>
            </a:extLst>
          </p:cNvPr>
          <p:cNvSpPr/>
          <p:nvPr/>
        </p:nvSpPr>
        <p:spPr>
          <a:xfrm>
            <a:off x="6340118" y="381971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49" name="자유형: 도형 48">
            <a:extLst>
              <a:ext uri="{FF2B5EF4-FFF2-40B4-BE49-F238E27FC236}">
                <a16:creationId xmlns:a16="http://schemas.microsoft.com/office/drawing/2014/main" id="{2D53F00D-0DCA-4907-8B4D-2B8257DE1C46}"/>
              </a:ext>
            </a:extLst>
          </p:cNvPr>
          <p:cNvSpPr/>
          <p:nvPr/>
        </p:nvSpPr>
        <p:spPr>
          <a:xfrm>
            <a:off x="6340118" y="436968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50" name="자유형: 도형 49">
            <a:extLst>
              <a:ext uri="{FF2B5EF4-FFF2-40B4-BE49-F238E27FC236}">
                <a16:creationId xmlns:a16="http://schemas.microsoft.com/office/drawing/2014/main" id="{7CF3EB2E-1621-4740-A9F5-75AA248AAEC7}"/>
              </a:ext>
            </a:extLst>
          </p:cNvPr>
          <p:cNvSpPr/>
          <p:nvPr/>
        </p:nvSpPr>
        <p:spPr>
          <a:xfrm>
            <a:off x="6340118" y="491965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51" name="자유형: 도형 50">
            <a:extLst>
              <a:ext uri="{FF2B5EF4-FFF2-40B4-BE49-F238E27FC236}">
                <a16:creationId xmlns:a16="http://schemas.microsoft.com/office/drawing/2014/main" id="{1A26C75D-0218-4871-87EF-E6AB193ADFDD}"/>
              </a:ext>
            </a:extLst>
          </p:cNvPr>
          <p:cNvSpPr/>
          <p:nvPr/>
        </p:nvSpPr>
        <p:spPr>
          <a:xfrm>
            <a:off x="6340118" y="5469622"/>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
        <p:nvSpPr>
          <p:cNvPr id="52" name="자유형: 도형 51">
            <a:extLst>
              <a:ext uri="{FF2B5EF4-FFF2-40B4-BE49-F238E27FC236}">
                <a16:creationId xmlns:a16="http://schemas.microsoft.com/office/drawing/2014/main" id="{62FC67B0-941C-4444-8242-50F00F321789}"/>
              </a:ext>
            </a:extLst>
          </p:cNvPr>
          <p:cNvSpPr/>
          <p:nvPr/>
        </p:nvSpPr>
        <p:spPr>
          <a:xfrm>
            <a:off x="6340118" y="6019595"/>
            <a:ext cx="521110" cy="393290"/>
          </a:xfrm>
          <a:custGeom>
            <a:avLst/>
            <a:gdLst>
              <a:gd name="connsiteX0" fmla="*/ 0 w 521110"/>
              <a:gd name="connsiteY0" fmla="*/ 117987 h 393290"/>
              <a:gd name="connsiteX1" fmla="*/ 206478 w 521110"/>
              <a:gd name="connsiteY1" fmla="*/ 393290 h 393290"/>
              <a:gd name="connsiteX2" fmla="*/ 521110 w 521110"/>
              <a:gd name="connsiteY2" fmla="*/ 0 h 393290"/>
            </a:gdLst>
            <a:ahLst/>
            <a:cxnLst>
              <a:cxn ang="0">
                <a:pos x="connsiteX0" y="connsiteY0"/>
              </a:cxn>
              <a:cxn ang="0">
                <a:pos x="connsiteX1" y="connsiteY1"/>
              </a:cxn>
              <a:cxn ang="0">
                <a:pos x="connsiteX2" y="connsiteY2"/>
              </a:cxn>
            </a:cxnLst>
            <a:rect l="l" t="t" r="r" b="b"/>
            <a:pathLst>
              <a:path w="521110" h="393290">
                <a:moveTo>
                  <a:pt x="0" y="117987"/>
                </a:moveTo>
                <a:lnTo>
                  <a:pt x="206478" y="393290"/>
                </a:lnTo>
                <a:lnTo>
                  <a:pt x="521110" y="0"/>
                </a:lnTo>
              </a:path>
            </a:pathLst>
          </a:custGeom>
          <a:ln w="63500">
            <a:solidFill>
              <a:srgbClr val="7EE146"/>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835146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7" name="TextBox 6">
            <a:extLst>
              <a:ext uri="{FF2B5EF4-FFF2-40B4-BE49-F238E27FC236}">
                <a16:creationId xmlns:a16="http://schemas.microsoft.com/office/drawing/2014/main" id="{B1A6D0E8-7BBE-4E4B-889D-1A6ACC5CEAA2}"/>
              </a:ext>
            </a:extLst>
          </p:cNvPr>
          <p:cNvSpPr txBox="1"/>
          <p:nvPr/>
        </p:nvSpPr>
        <p:spPr>
          <a:xfrm>
            <a:off x="6096000" y="2351782"/>
            <a:ext cx="5034116" cy="2154436"/>
          </a:xfrm>
          <a:prstGeom prst="rect">
            <a:avLst/>
          </a:prstGeom>
          <a:noFill/>
        </p:spPr>
        <p:txBody>
          <a:bodyPr wrap="square" rtlCol="0">
            <a:spAutoFit/>
          </a:bodyPr>
          <a:lstStyle/>
          <a:p>
            <a:r>
              <a:rPr lang="en-US" altLang="ko-KR" sz="8000" b="1" dirty="0">
                <a:solidFill>
                  <a:schemeClr val="bg1"/>
                </a:solidFill>
                <a:latin typeface="맑은 고딕" panose="020B0503020000020004" pitchFamily="50" charset="-127"/>
                <a:ea typeface="맑은 고딕" panose="020B0503020000020004" pitchFamily="50" charset="-127"/>
              </a:rPr>
              <a:t>FINAL</a:t>
            </a:r>
          </a:p>
          <a:p>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사용 서비스 및 기술</a:t>
            </a:r>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 프로젝트 소감</a:t>
            </a:r>
          </a:p>
        </p:txBody>
      </p:sp>
      <p:pic>
        <p:nvPicPr>
          <p:cNvPr id="2050" name="Picture 2" descr="에퀴닉스, 베어메탈 클라우드 서비스 출시…상호연결 서비스와 통합 - ITWorld Korea">
            <a:extLst>
              <a:ext uri="{FF2B5EF4-FFF2-40B4-BE49-F238E27FC236}">
                <a16:creationId xmlns:a16="http://schemas.microsoft.com/office/drawing/2014/main" id="{C1B1EA50-7CBD-4F6B-8187-0F2A00CD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0248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661CC14D-88F2-4632-86D1-7BC9F990368C}"/>
              </a:ext>
            </a:extLst>
          </p:cNvPr>
          <p:cNvGrpSpPr/>
          <p:nvPr/>
        </p:nvGrpSpPr>
        <p:grpSpPr>
          <a:xfrm>
            <a:off x="3751580" y="2351782"/>
            <a:ext cx="1701800" cy="1793498"/>
            <a:chOff x="3693160" y="2351782"/>
            <a:chExt cx="1513840" cy="1534160"/>
          </a:xfrm>
        </p:grpSpPr>
        <p:grpSp>
          <p:nvGrpSpPr>
            <p:cNvPr id="4" name="그룹 3">
              <a:extLst>
                <a:ext uri="{FF2B5EF4-FFF2-40B4-BE49-F238E27FC236}">
                  <a16:creationId xmlns:a16="http://schemas.microsoft.com/office/drawing/2014/main" id="{F9053813-D410-4AE2-9E51-0BF4EE8B7359}"/>
                </a:ext>
              </a:extLst>
            </p:cNvPr>
            <p:cNvGrpSpPr/>
            <p:nvPr/>
          </p:nvGrpSpPr>
          <p:grpSpPr>
            <a:xfrm>
              <a:off x="3693160" y="2351782"/>
              <a:ext cx="1513840" cy="1534160"/>
              <a:chOff x="3611880" y="2047240"/>
              <a:chExt cx="1513840" cy="1534160"/>
            </a:xfrm>
          </p:grpSpPr>
          <p:sp>
            <p:nvSpPr>
              <p:cNvPr id="3" name="직사각형 2">
                <a:extLst>
                  <a:ext uri="{FF2B5EF4-FFF2-40B4-BE49-F238E27FC236}">
                    <a16:creationId xmlns:a16="http://schemas.microsoft.com/office/drawing/2014/main" id="{B6A98793-C302-4F81-B613-C2F33CA8396B}"/>
                  </a:ext>
                </a:extLst>
              </p:cNvPr>
              <p:cNvSpPr/>
              <p:nvPr/>
            </p:nvSpPr>
            <p:spPr>
              <a:xfrm>
                <a:off x="3611880" y="2047240"/>
                <a:ext cx="1361440" cy="1381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8" name="직사각형 7">
                <a:extLst>
                  <a:ext uri="{FF2B5EF4-FFF2-40B4-BE49-F238E27FC236}">
                    <a16:creationId xmlns:a16="http://schemas.microsoft.com/office/drawing/2014/main" id="{63B50AE7-61CA-41F0-8B58-5E153D9871B3}"/>
                  </a:ext>
                </a:extLst>
              </p:cNvPr>
              <p:cNvSpPr/>
              <p:nvPr/>
            </p:nvSpPr>
            <p:spPr>
              <a:xfrm>
                <a:off x="3764280" y="2199640"/>
                <a:ext cx="1361440" cy="138176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
          <p:nvSpPr>
            <p:cNvPr id="5" name="TextBox 4">
              <a:extLst>
                <a:ext uri="{FF2B5EF4-FFF2-40B4-BE49-F238E27FC236}">
                  <a16:creationId xmlns:a16="http://schemas.microsoft.com/office/drawing/2014/main" id="{8128F27F-A584-466A-A154-019461B15324}"/>
                </a:ext>
              </a:extLst>
            </p:cNvPr>
            <p:cNvSpPr txBox="1"/>
            <p:nvPr/>
          </p:nvSpPr>
          <p:spPr>
            <a:xfrm>
              <a:off x="3949561" y="2733397"/>
              <a:ext cx="1051560" cy="789817"/>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04</a:t>
              </a:r>
              <a:endParaRPr lang="ko-KR" altLang="en-US" sz="5400" b="1"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742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1EF072C1-0931-4DD0-AE4F-8C8326DE1B1B}"/>
              </a:ext>
            </a:extLst>
          </p:cNvPr>
          <p:cNvSpPr/>
          <p:nvPr/>
        </p:nvSpPr>
        <p:spPr>
          <a:xfrm>
            <a:off x="0"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사용 서비스 및 기술</a:t>
            </a:r>
          </a:p>
        </p:txBody>
      </p:sp>
      <p:pic>
        <p:nvPicPr>
          <p:cNvPr id="2050" name="Picture 2" descr="클라우드 서비스 | 클라우드 컴퓨팅 솔루션| Amazon Web Services">
            <a:extLst>
              <a:ext uri="{FF2B5EF4-FFF2-40B4-BE49-F238E27FC236}">
                <a16:creationId xmlns:a16="http://schemas.microsoft.com/office/drawing/2014/main" id="{5FCC6BE7-A2B1-468B-90F2-8774A65F7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57" y="2367997"/>
            <a:ext cx="5485713" cy="28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3416093-4EA0-4886-BBB9-8CDC55EFA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106446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ySQL - 나무위키">
            <a:extLst>
              <a:ext uri="{FF2B5EF4-FFF2-40B4-BE49-F238E27FC236}">
                <a16:creationId xmlns:a16="http://schemas.microsoft.com/office/drawing/2014/main" id="{EB2C59F2-F855-4CCA-AD33-F3271C6A8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448" y="2889000"/>
            <a:ext cx="153118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99868BEA-2A5A-4D8D-82E2-416C3F96A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9448" y="5349600"/>
            <a:ext cx="144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0A87D833-79D3-4B0A-B627-9A865A5BBE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157" y="1064463"/>
            <a:ext cx="10044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XSHELL - NetSarang Website">
            <a:extLst>
              <a:ext uri="{FF2B5EF4-FFF2-40B4-BE49-F238E27FC236}">
                <a16:creationId xmlns:a16="http://schemas.microsoft.com/office/drawing/2014/main" id="{67F58E44-43B0-44EF-A736-A88356DF8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4442" y="5418000"/>
            <a:ext cx="4844571"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Debian 10 : MariaDB 설치 방법, 예제, 명령어">
            <a:extLst>
              <a:ext uri="{FF2B5EF4-FFF2-40B4-BE49-F238E27FC236}">
                <a16:creationId xmlns:a16="http://schemas.microsoft.com/office/drawing/2014/main" id="{22906636-72AE-404E-99D5-71EFEDE03B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4442" y="3125535"/>
            <a:ext cx="1325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88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1EF072C1-0931-4DD0-AE4F-8C8326DE1B1B}"/>
              </a:ext>
            </a:extLst>
          </p:cNvPr>
          <p:cNvSpPr/>
          <p:nvPr/>
        </p:nvSpPr>
        <p:spPr>
          <a:xfrm>
            <a:off x="0" y="0"/>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사용 서비스 및 기술 </a:t>
            </a:r>
            <a:r>
              <a:rPr lang="en-US" altLang="ko-KR" sz="2800" b="1" dirty="0">
                <a:latin typeface="맑은 고딕" panose="020B0503020000020004" pitchFamily="50" charset="-127"/>
                <a:ea typeface="맑은 고딕" panose="020B0503020000020004" pitchFamily="50" charset="-127"/>
              </a:rPr>
              <a:t>: </a:t>
            </a:r>
            <a:r>
              <a:rPr lang="en-US" altLang="ko-KR" sz="2800" b="1" dirty="0" err="1">
                <a:latin typeface="맑은 고딕" panose="020B0503020000020004" pitchFamily="50" charset="-127"/>
                <a:ea typeface="맑은 고딕" panose="020B0503020000020004" pitchFamily="50" charset="-127"/>
              </a:rPr>
              <a:t>Github</a:t>
            </a:r>
            <a:r>
              <a:rPr lang="ko-KR" altLang="en-US" sz="2800" b="1" dirty="0">
                <a:latin typeface="맑은 고딕" panose="020B0503020000020004" pitchFamily="50" charset="-127"/>
                <a:ea typeface="맑은 고딕" panose="020B0503020000020004" pitchFamily="50" charset="-127"/>
              </a:rPr>
              <a:t>에 기술문서 및 각종 자료 기재</a:t>
            </a:r>
            <a:r>
              <a:rPr lang="en-US" altLang="ko-KR" sz="2800" b="1" dirty="0">
                <a:latin typeface="맑은 고딕" panose="020B0503020000020004" pitchFamily="50" charset="-127"/>
                <a:ea typeface="맑은 고딕" panose="020B0503020000020004" pitchFamily="50" charset="-127"/>
              </a:rPr>
              <a:t>.(</a:t>
            </a:r>
            <a:r>
              <a:rPr lang="ko-KR" altLang="en-US" sz="2800" b="1" dirty="0">
                <a:latin typeface="맑은 고딕" panose="020B0503020000020004" pitchFamily="50" charset="-127"/>
                <a:ea typeface="맑은 고딕" panose="020B0503020000020004" pitchFamily="50" charset="-127"/>
              </a:rPr>
              <a:t>예정</a:t>
            </a:r>
            <a:r>
              <a:rPr lang="en-US" altLang="ko-KR" sz="2800" b="1" dirty="0">
                <a:latin typeface="맑은 고딕" panose="020B0503020000020004" pitchFamily="50" charset="-127"/>
                <a:ea typeface="맑은 고딕" panose="020B0503020000020004" pitchFamily="50" charset="-127"/>
              </a:rPr>
              <a:t>)</a:t>
            </a:r>
            <a:endParaRPr lang="ko-KR" altLang="en-US" sz="2800" b="1" dirty="0">
              <a:latin typeface="맑은 고딕" panose="020B0503020000020004" pitchFamily="50" charset="-127"/>
              <a:ea typeface="맑은 고딕" panose="020B0503020000020004" pitchFamily="50" charset="-127"/>
            </a:endParaRPr>
          </a:p>
        </p:txBody>
      </p:sp>
      <p:pic>
        <p:nvPicPr>
          <p:cNvPr id="2072" name="Picture 24">
            <a:extLst>
              <a:ext uri="{FF2B5EF4-FFF2-40B4-BE49-F238E27FC236}">
                <a16:creationId xmlns:a16="http://schemas.microsoft.com/office/drawing/2014/main" id="{99868BEA-2A5A-4D8D-82E2-416C3F96A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6398"/>
            <a:ext cx="264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2A8CBEC6-6310-4B23-AA02-E526BFC54FD1}"/>
              </a:ext>
            </a:extLst>
          </p:cNvPr>
          <p:cNvPicPr>
            <a:picLocks noChangeAspect="1"/>
          </p:cNvPicPr>
          <p:nvPr/>
        </p:nvPicPr>
        <p:blipFill>
          <a:blip r:embed="rId3"/>
          <a:stretch>
            <a:fillRect/>
          </a:stretch>
        </p:blipFill>
        <p:spPr>
          <a:xfrm>
            <a:off x="2061882" y="2030434"/>
            <a:ext cx="8400158" cy="4107566"/>
          </a:xfrm>
          <a:prstGeom prst="rect">
            <a:avLst/>
          </a:prstGeom>
        </p:spPr>
      </p:pic>
      <p:sp>
        <p:nvSpPr>
          <p:cNvPr id="6" name="TextBox 5">
            <a:extLst>
              <a:ext uri="{FF2B5EF4-FFF2-40B4-BE49-F238E27FC236}">
                <a16:creationId xmlns:a16="http://schemas.microsoft.com/office/drawing/2014/main" id="{9A7CE1FC-7FC0-45AA-B903-076888D52C1E}"/>
              </a:ext>
            </a:extLst>
          </p:cNvPr>
          <p:cNvSpPr txBox="1"/>
          <p:nvPr/>
        </p:nvSpPr>
        <p:spPr>
          <a:xfrm>
            <a:off x="2061882" y="1425663"/>
            <a:ext cx="4129657" cy="369332"/>
          </a:xfrm>
          <a:prstGeom prst="rect">
            <a:avLst/>
          </a:prstGeom>
          <a:noFill/>
        </p:spPr>
        <p:txBody>
          <a:bodyPr wrap="none" rtlCol="0">
            <a:spAutoFit/>
          </a:bodyPr>
          <a:lstStyle/>
          <a:p>
            <a:r>
              <a:rPr lang="en-US" altLang="ko-KR" dirty="0">
                <a:solidFill>
                  <a:schemeClr val="bg1"/>
                </a:solidFill>
              </a:rPr>
              <a:t>https://github.com/yss3000/220306</a:t>
            </a:r>
            <a:endParaRPr lang="ko-KR" altLang="en-US" dirty="0">
              <a:solidFill>
                <a:schemeClr val="bg1"/>
              </a:solidFill>
            </a:endParaRPr>
          </a:p>
        </p:txBody>
      </p:sp>
    </p:spTree>
    <p:extLst>
      <p:ext uri="{BB962C8B-B14F-4D97-AF65-F5344CB8AC3E}">
        <p14:creationId xmlns:p14="http://schemas.microsoft.com/office/powerpoint/2010/main" val="2818647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사각형: 둥근 모서리 38">
            <a:extLst>
              <a:ext uri="{FF2B5EF4-FFF2-40B4-BE49-F238E27FC236}">
                <a16:creationId xmlns:a16="http://schemas.microsoft.com/office/drawing/2014/main" id="{C6A7E4E5-D60C-427E-A67E-4CFB45090E70}"/>
              </a:ext>
            </a:extLst>
          </p:cNvPr>
          <p:cNvSpPr/>
          <p:nvPr/>
        </p:nvSpPr>
        <p:spPr>
          <a:xfrm>
            <a:off x="727587" y="1467116"/>
            <a:ext cx="5250426" cy="5228652"/>
          </a:xfrm>
          <a:prstGeom prst="roundRect">
            <a:avLst>
              <a:gd name="adj" fmla="val 9176"/>
            </a:avLst>
          </a:prstGeom>
          <a:noFill/>
          <a:ln w="381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707D6A45-5957-447D-B0B7-73AD08572F44}"/>
              </a:ext>
            </a:extLst>
          </p:cNvPr>
          <p:cNvSpPr txBox="1"/>
          <p:nvPr/>
        </p:nvSpPr>
        <p:spPr>
          <a:xfrm>
            <a:off x="2655639" y="862175"/>
            <a:ext cx="1415772" cy="584775"/>
          </a:xfrm>
          <a:prstGeom prst="rect">
            <a:avLst/>
          </a:prstGeom>
          <a:noFill/>
        </p:spPr>
        <p:txBody>
          <a:bodyPr wrap="none" rtlCol="0">
            <a:spAutoFit/>
          </a:bodyPr>
          <a:lstStyle/>
          <a:p>
            <a:r>
              <a:rPr lang="ko-KR" altLang="en-US" sz="3200" b="1" dirty="0">
                <a:solidFill>
                  <a:schemeClr val="bg1"/>
                </a:solidFill>
                <a:latin typeface="맑은 고딕" panose="020B0503020000020004" pitchFamily="50" charset="-127"/>
                <a:ea typeface="맑은 고딕" panose="020B0503020000020004" pitchFamily="50" charset="-127"/>
              </a:rPr>
              <a:t>윤성수</a:t>
            </a:r>
          </a:p>
        </p:txBody>
      </p:sp>
      <p:sp>
        <p:nvSpPr>
          <p:cNvPr id="41" name="사각형: 둥근 모서리 40">
            <a:extLst>
              <a:ext uri="{FF2B5EF4-FFF2-40B4-BE49-F238E27FC236}">
                <a16:creationId xmlns:a16="http://schemas.microsoft.com/office/drawing/2014/main" id="{255080F0-2A0A-4771-AED4-4984C863AAFB}"/>
              </a:ext>
            </a:extLst>
          </p:cNvPr>
          <p:cNvSpPr/>
          <p:nvPr/>
        </p:nvSpPr>
        <p:spPr>
          <a:xfrm>
            <a:off x="6386945" y="1467116"/>
            <a:ext cx="5250426" cy="5228652"/>
          </a:xfrm>
          <a:prstGeom prst="roundRect">
            <a:avLst>
              <a:gd name="adj" fmla="val 9176"/>
            </a:avLst>
          </a:prstGeom>
          <a:noFill/>
          <a:ln w="381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60D107A0-C0C9-44A1-95B2-ED7A5F9A6250}"/>
              </a:ext>
            </a:extLst>
          </p:cNvPr>
          <p:cNvSpPr txBox="1"/>
          <p:nvPr/>
        </p:nvSpPr>
        <p:spPr>
          <a:xfrm>
            <a:off x="8373339" y="896977"/>
            <a:ext cx="1415772" cy="584775"/>
          </a:xfrm>
          <a:prstGeom prst="rect">
            <a:avLst/>
          </a:prstGeom>
          <a:noFill/>
        </p:spPr>
        <p:txBody>
          <a:bodyPr wrap="none" rtlCol="0">
            <a:spAutoFit/>
          </a:bodyPr>
          <a:lstStyle/>
          <a:p>
            <a:r>
              <a:rPr lang="ko-KR" altLang="en-US" sz="3200" b="1" dirty="0">
                <a:solidFill>
                  <a:schemeClr val="bg1"/>
                </a:solidFill>
                <a:latin typeface="맑은 고딕" panose="020B0503020000020004" pitchFamily="50" charset="-127"/>
                <a:ea typeface="맑은 고딕" panose="020B0503020000020004" pitchFamily="50" charset="-127"/>
              </a:rPr>
              <a:t>김형수</a:t>
            </a:r>
          </a:p>
        </p:txBody>
      </p:sp>
      <p:grpSp>
        <p:nvGrpSpPr>
          <p:cNvPr id="33" name="그룹 32">
            <a:extLst>
              <a:ext uri="{FF2B5EF4-FFF2-40B4-BE49-F238E27FC236}">
                <a16:creationId xmlns:a16="http://schemas.microsoft.com/office/drawing/2014/main" id="{1CF9C1AE-043F-4A52-8756-1743A5EFA5CB}"/>
              </a:ext>
            </a:extLst>
          </p:cNvPr>
          <p:cNvGrpSpPr/>
          <p:nvPr/>
        </p:nvGrpSpPr>
        <p:grpSpPr>
          <a:xfrm>
            <a:off x="6582381" y="1415328"/>
            <a:ext cx="4695018" cy="2293798"/>
            <a:chOff x="1076517" y="2101221"/>
            <a:chExt cx="4695018" cy="2293798"/>
          </a:xfrm>
        </p:grpSpPr>
        <p:sp>
          <p:nvSpPr>
            <p:cNvPr id="37" name="직사각형 36">
              <a:extLst>
                <a:ext uri="{FF2B5EF4-FFF2-40B4-BE49-F238E27FC236}">
                  <a16:creationId xmlns:a16="http://schemas.microsoft.com/office/drawing/2014/main" id="{0812431A-4C71-423A-84EB-791BA7F58CF9}"/>
                </a:ext>
              </a:extLst>
            </p:cNvPr>
            <p:cNvSpPr/>
            <p:nvPr/>
          </p:nvSpPr>
          <p:spPr>
            <a:xfrm>
              <a:off x="1317523" y="2327787"/>
              <a:ext cx="4454012" cy="2067232"/>
            </a:xfrm>
            <a:prstGeom prst="rect">
              <a:avLst/>
            </a:prstGeom>
            <a:solidFill>
              <a:schemeClr val="tx1"/>
            </a:solidFill>
            <a:ln>
              <a:noFill/>
            </a:ln>
            <a:effectLst>
              <a:outerShdw blurRad="50800" dist="38100" dir="78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처음해보든 팀 단위 프로젝트로 인해서 의견 조율을 잘 하지 못하고 상대방에게 저의 아이디어를 제시 할 때 설명을 잘하지 못하여 말했던 것과 다른 방향으로 제작에 들어가게 되어 시간을 소비한 적이 있어</a:t>
              </a:r>
            </a:p>
            <a:p>
              <a:pPr algn="ctr"/>
              <a:r>
                <a:rPr lang="ko-KR" altLang="en-US" sz="1400" dirty="0">
                  <a:solidFill>
                    <a:schemeClr val="bg1"/>
                  </a:solidFill>
                  <a:latin typeface="맑은 고딕" panose="020B0503020000020004" pitchFamily="50" charset="-127"/>
                  <a:ea typeface="맑은 고딕" panose="020B0503020000020004" pitchFamily="50" charset="-127"/>
                </a:rPr>
                <a:t>팀원들에게는 정말 미안한마음이 가득 담기게 되었던 점이 많이 아쉬웠습니다</a:t>
              </a:r>
              <a:r>
                <a:rPr lang="en-US" altLang="ko-KR" sz="1400" dirty="0">
                  <a:solidFill>
                    <a:schemeClr val="bg1"/>
                  </a:solidFill>
                  <a:latin typeface="맑은 고딕" panose="020B0503020000020004" pitchFamily="50" charset="-127"/>
                  <a:ea typeface="맑은 고딕" panose="020B0503020000020004" pitchFamily="50" charset="-127"/>
                </a:rPr>
                <a:t>.</a:t>
              </a:r>
              <a:r>
                <a:rPr lang="en-US" altLang="ko-KR" dirty="0">
                  <a:solidFill>
                    <a:schemeClr val="bg1"/>
                  </a:solidFill>
                  <a:latin typeface="맑은 고딕" panose="020B0503020000020004" pitchFamily="50" charset="-127"/>
                  <a:ea typeface="맑은 고딕" panose="020B0503020000020004" pitchFamily="50" charset="-127"/>
                </a:rPr>
                <a:t>”</a:t>
              </a:r>
              <a:endParaRPr lang="ko-KR" altLang="en-US" dirty="0">
                <a:solidFill>
                  <a:schemeClr val="bg1"/>
                </a:solidFill>
                <a:latin typeface="맑은 고딕" panose="020B0503020000020004" pitchFamily="50" charset="-127"/>
                <a:ea typeface="맑은 고딕" panose="020B0503020000020004" pitchFamily="50" charset="-127"/>
              </a:endParaRPr>
            </a:p>
          </p:txBody>
        </p:sp>
        <p:sp>
          <p:nvSpPr>
            <p:cNvPr id="38" name="직사각형 37">
              <a:extLst>
                <a:ext uri="{FF2B5EF4-FFF2-40B4-BE49-F238E27FC236}">
                  <a16:creationId xmlns:a16="http://schemas.microsoft.com/office/drawing/2014/main" id="{15CB6D41-7099-4520-BC16-2BECCD0BBA84}"/>
                </a:ext>
              </a:extLst>
            </p:cNvPr>
            <p:cNvSpPr/>
            <p:nvPr/>
          </p:nvSpPr>
          <p:spPr>
            <a:xfrm rot="20700000">
              <a:off x="1076517" y="2101221"/>
              <a:ext cx="1684800" cy="48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맑은 고딕" panose="020B0503020000020004" pitchFamily="50" charset="-127"/>
                  <a:ea typeface="맑은 고딕" panose="020B0503020000020004" pitchFamily="50" charset="-127"/>
                </a:rPr>
                <a:t>Bad Thing</a:t>
              </a:r>
              <a:endParaRPr lang="ko-KR" altLang="en-US" sz="2000" b="1" dirty="0">
                <a:solidFill>
                  <a:schemeClr val="tx1"/>
                </a:solidFill>
                <a:latin typeface="맑은 고딕" panose="020B0503020000020004" pitchFamily="50" charset="-127"/>
                <a:ea typeface="맑은 고딕" panose="020B0503020000020004" pitchFamily="50" charset="-127"/>
              </a:endParaRPr>
            </a:p>
          </p:txBody>
        </p:sp>
      </p:grpSp>
      <p:sp>
        <p:nvSpPr>
          <p:cNvPr id="30" name="TextBox 29">
            <a:extLst>
              <a:ext uri="{FF2B5EF4-FFF2-40B4-BE49-F238E27FC236}">
                <a16:creationId xmlns:a16="http://schemas.microsoft.com/office/drawing/2014/main" id="{6BC1B83A-7B82-4AD3-A68F-F019F6209E24}"/>
              </a:ext>
            </a:extLst>
          </p:cNvPr>
          <p:cNvSpPr txBox="1"/>
          <p:nvPr/>
        </p:nvSpPr>
        <p:spPr>
          <a:xfrm>
            <a:off x="4455509" y="250646"/>
            <a:ext cx="3280982" cy="646331"/>
          </a:xfrm>
          <a:prstGeom prst="rect">
            <a:avLst/>
          </a:prstGeom>
          <a:noFill/>
        </p:spPr>
        <p:txBody>
          <a:bodyPr wrap="square" rtlCol="0">
            <a:spAutoFit/>
          </a:bodyPr>
          <a:lstStyle/>
          <a:p>
            <a:pPr algn="ctr"/>
            <a:r>
              <a:rPr lang="en-US" altLang="ko-KR" sz="3600" b="1" dirty="0">
                <a:solidFill>
                  <a:schemeClr val="bg1"/>
                </a:solidFill>
                <a:latin typeface="맑은 고딕" panose="020B0503020000020004" pitchFamily="50" charset="-127"/>
                <a:ea typeface="맑은 고딕" panose="020B0503020000020004" pitchFamily="50" charset="-127"/>
              </a:rPr>
              <a:t>Project review</a:t>
            </a:r>
            <a:endParaRPr lang="ko-KR" altLang="en-US" sz="3600" b="1" dirty="0">
              <a:solidFill>
                <a:schemeClr val="bg1"/>
              </a:solidFill>
              <a:latin typeface="맑은 고딕" panose="020B0503020000020004" pitchFamily="50" charset="-127"/>
              <a:ea typeface="맑은 고딕" panose="020B0503020000020004" pitchFamily="50" charset="-127"/>
            </a:endParaRPr>
          </a:p>
        </p:txBody>
      </p:sp>
      <p:grpSp>
        <p:nvGrpSpPr>
          <p:cNvPr id="24" name="그룹 23">
            <a:extLst>
              <a:ext uri="{FF2B5EF4-FFF2-40B4-BE49-F238E27FC236}">
                <a16:creationId xmlns:a16="http://schemas.microsoft.com/office/drawing/2014/main" id="{F6DD17E6-55EE-4703-AF70-B56A4A164396}"/>
              </a:ext>
            </a:extLst>
          </p:cNvPr>
          <p:cNvGrpSpPr/>
          <p:nvPr/>
        </p:nvGrpSpPr>
        <p:grpSpPr>
          <a:xfrm>
            <a:off x="6548738" y="4153612"/>
            <a:ext cx="4695018" cy="2293798"/>
            <a:chOff x="1076517" y="2101221"/>
            <a:chExt cx="4695018" cy="2293798"/>
          </a:xfrm>
        </p:grpSpPr>
        <p:sp>
          <p:nvSpPr>
            <p:cNvPr id="26" name="직사각형 25">
              <a:extLst>
                <a:ext uri="{FF2B5EF4-FFF2-40B4-BE49-F238E27FC236}">
                  <a16:creationId xmlns:a16="http://schemas.microsoft.com/office/drawing/2014/main" id="{811303FA-92FE-4720-B61E-5C1E893FB7E7}"/>
                </a:ext>
              </a:extLst>
            </p:cNvPr>
            <p:cNvSpPr/>
            <p:nvPr/>
          </p:nvSpPr>
          <p:spPr>
            <a:xfrm>
              <a:off x="1317523" y="2327787"/>
              <a:ext cx="4454012" cy="2067232"/>
            </a:xfrm>
            <a:prstGeom prst="rect">
              <a:avLst/>
            </a:prstGeom>
            <a:solidFill>
              <a:schemeClr val="tx1"/>
            </a:solidFill>
            <a:ln>
              <a:noFill/>
            </a:ln>
            <a:effectLst>
              <a:outerShdw blurRad="50800" dist="38100" dir="78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프로젝트를 진행하면서 팀 단위로 해본 경험이 없었는데 팀단위의 프로젝트를 진행하며 팀원과 의견을 조율하고 프로젝트 진행한 것이 새로운 경험이었습니다</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dirty="0">
                  <a:solidFill>
                    <a:schemeClr val="bg1"/>
                  </a:solidFill>
                  <a:latin typeface="맑은 고딕" panose="020B0503020000020004" pitchFamily="50" charset="-127"/>
                  <a:ea typeface="맑은 고딕" panose="020B0503020000020004" pitchFamily="50" charset="-127"/>
                </a:rPr>
                <a:t>그러면서 저에게 부족했던 부분들을 찾을 수 있게 되었고 부족했던 부분을 조금이나마 채울 수 있던 것 같습니다</a:t>
              </a:r>
              <a:r>
                <a:rPr lang="en-US" altLang="ko-KR" sz="1400" dirty="0">
                  <a:solidFill>
                    <a:schemeClr val="bg1"/>
                  </a:solidFill>
                  <a:latin typeface="맑은 고딕" panose="020B0503020000020004" pitchFamily="50" charset="-127"/>
                  <a:ea typeface="맑은 고딕" panose="020B0503020000020004" pitchFamily="50" charset="-127"/>
                </a:rPr>
                <a:t>.</a:t>
              </a:r>
              <a:r>
                <a:rPr lang="en-US" altLang="ko-KR" dirty="0">
                  <a:solidFill>
                    <a:schemeClr val="bg1"/>
                  </a:solidFill>
                  <a:latin typeface="맑은 고딕" panose="020B0503020000020004" pitchFamily="50" charset="-127"/>
                  <a:ea typeface="맑은 고딕" panose="020B0503020000020004" pitchFamily="50" charset="-127"/>
                </a:rPr>
                <a:t>”</a:t>
              </a:r>
              <a:endParaRPr lang="ko-KR" altLang="en-US" dirty="0">
                <a:solidFill>
                  <a:schemeClr val="bg1"/>
                </a:solidFill>
                <a:latin typeface="맑은 고딕" panose="020B0503020000020004" pitchFamily="50" charset="-127"/>
                <a:ea typeface="맑은 고딕" panose="020B0503020000020004" pitchFamily="50" charset="-127"/>
              </a:endParaRPr>
            </a:p>
          </p:txBody>
        </p:sp>
        <p:sp>
          <p:nvSpPr>
            <p:cNvPr id="43" name="직사각형 42">
              <a:extLst>
                <a:ext uri="{FF2B5EF4-FFF2-40B4-BE49-F238E27FC236}">
                  <a16:creationId xmlns:a16="http://schemas.microsoft.com/office/drawing/2014/main" id="{67FB0143-8C60-40FE-BF34-56B37682780F}"/>
                </a:ext>
              </a:extLst>
            </p:cNvPr>
            <p:cNvSpPr/>
            <p:nvPr/>
          </p:nvSpPr>
          <p:spPr>
            <a:xfrm rot="20700000">
              <a:off x="1076517" y="2101221"/>
              <a:ext cx="1684800" cy="48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맑은 고딕" panose="020B0503020000020004" pitchFamily="50" charset="-127"/>
                  <a:ea typeface="맑은 고딕" panose="020B0503020000020004" pitchFamily="50" charset="-127"/>
                </a:rPr>
                <a:t>Good Thing</a:t>
              </a:r>
              <a:endParaRPr lang="ko-KR" altLang="en-US" sz="2000" b="1" dirty="0">
                <a:solidFill>
                  <a:schemeClr val="tx1"/>
                </a:solidFill>
                <a:latin typeface="맑은 고딕" panose="020B0503020000020004" pitchFamily="50" charset="-127"/>
                <a:ea typeface="맑은 고딕" panose="020B0503020000020004" pitchFamily="50" charset="-127"/>
              </a:endParaRPr>
            </a:p>
          </p:txBody>
        </p:sp>
      </p:grpSp>
      <p:grpSp>
        <p:nvGrpSpPr>
          <p:cNvPr id="44" name="그룹 43">
            <a:extLst>
              <a:ext uri="{FF2B5EF4-FFF2-40B4-BE49-F238E27FC236}">
                <a16:creationId xmlns:a16="http://schemas.microsoft.com/office/drawing/2014/main" id="{C31006DA-83B2-4075-8D31-94651A51579C}"/>
              </a:ext>
            </a:extLst>
          </p:cNvPr>
          <p:cNvGrpSpPr/>
          <p:nvPr/>
        </p:nvGrpSpPr>
        <p:grpSpPr>
          <a:xfrm>
            <a:off x="948244" y="4153612"/>
            <a:ext cx="4695018" cy="2293798"/>
            <a:chOff x="1076517" y="2101221"/>
            <a:chExt cx="4695018" cy="2293798"/>
          </a:xfrm>
        </p:grpSpPr>
        <p:sp>
          <p:nvSpPr>
            <p:cNvPr id="45" name="직사각형 44">
              <a:extLst>
                <a:ext uri="{FF2B5EF4-FFF2-40B4-BE49-F238E27FC236}">
                  <a16:creationId xmlns:a16="http://schemas.microsoft.com/office/drawing/2014/main" id="{9485B23A-A3DF-4160-BBDF-E847BF4F27D5}"/>
                </a:ext>
              </a:extLst>
            </p:cNvPr>
            <p:cNvSpPr/>
            <p:nvPr/>
          </p:nvSpPr>
          <p:spPr>
            <a:xfrm>
              <a:off x="1317523" y="2327787"/>
              <a:ext cx="4454012" cy="2067232"/>
            </a:xfrm>
            <a:prstGeom prst="rect">
              <a:avLst/>
            </a:prstGeom>
            <a:solidFill>
              <a:schemeClr val="tx1"/>
            </a:solidFill>
            <a:ln>
              <a:noFill/>
            </a:ln>
            <a:effectLst>
              <a:outerShdw blurRad="50800" dist="38100" dir="78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이번 프로젝트를 통해 이론 수업 때 배운 부분이 실질적으로 어떻게 사용되는지 몸으로 느끼는 시간이 됐고</a:t>
              </a:r>
              <a:r>
                <a:rPr lang="en-US" altLang="ko-KR" sz="1400" dirty="0">
                  <a:solidFill>
                    <a:schemeClr val="bg1"/>
                  </a:solidFill>
                  <a:latin typeface="맑은 고딕" panose="020B0503020000020004" pitchFamily="50" charset="-127"/>
                  <a:ea typeface="맑은 고딕" panose="020B0503020000020004" pitchFamily="50" charset="-127"/>
                </a:rPr>
                <a:t>,</a:t>
              </a:r>
              <a:r>
                <a:rPr lang="ko-KR" altLang="en-US" sz="1400" dirty="0">
                  <a:solidFill>
                    <a:schemeClr val="bg1"/>
                  </a:solidFill>
                  <a:latin typeface="맑은 고딕" panose="020B0503020000020004" pitchFamily="50" charset="-127"/>
                  <a:ea typeface="맑은 고딕" panose="020B0503020000020004" pitchFamily="50" charset="-127"/>
                </a:rPr>
                <a:t> 확실히 클라우드 서비스가 </a:t>
              </a:r>
              <a:r>
                <a:rPr lang="en-US" altLang="ko-KR" sz="1400" dirty="0">
                  <a:solidFill>
                    <a:schemeClr val="bg1"/>
                  </a:solidFill>
                  <a:latin typeface="맑은 고딕" panose="020B0503020000020004" pitchFamily="50" charset="-127"/>
                  <a:ea typeface="맑은 고딕" panose="020B0503020000020004" pitchFamily="50" charset="-127"/>
                </a:rPr>
                <a:t>On-Premise</a:t>
              </a:r>
              <a:r>
                <a:rPr lang="ko-KR" altLang="en-US" sz="1400" dirty="0">
                  <a:solidFill>
                    <a:schemeClr val="bg1"/>
                  </a:solidFill>
                  <a:latin typeface="맑은 고딕" panose="020B0503020000020004" pitchFamily="50" charset="-127"/>
                  <a:ea typeface="맑은 고딕" panose="020B0503020000020004" pitchFamily="50" charset="-127"/>
                </a:rPr>
                <a:t>환경을 구축할 때 보다 훨씬 간편하게 구축할 수 있는지 느끼며 왜 이렇게 사람들이 클라우드 환경으로 바꾸고 싶어하는지 알 수 있던 시간을 가질 수 있어 좋았습니다</a:t>
              </a:r>
              <a:r>
                <a:rPr lang="en-US" altLang="ko-KR" sz="1400" dirty="0">
                  <a:solidFill>
                    <a:schemeClr val="bg1"/>
                  </a:solidFill>
                  <a:latin typeface="맑은 고딕" panose="020B0503020000020004" pitchFamily="50" charset="-127"/>
                  <a:ea typeface="맑은 고딕" panose="020B0503020000020004" pitchFamily="50" charset="-127"/>
                </a:rPr>
                <a:t>.</a:t>
              </a:r>
              <a:endParaRPr lang="ko-KR" altLang="en-US" sz="1400" dirty="0">
                <a:solidFill>
                  <a:schemeClr val="bg1"/>
                </a:solidFill>
                <a:latin typeface="맑은 고딕" panose="020B0503020000020004" pitchFamily="50" charset="-127"/>
                <a:ea typeface="맑은 고딕" panose="020B0503020000020004" pitchFamily="50" charset="-127"/>
              </a:endParaRPr>
            </a:p>
          </p:txBody>
        </p:sp>
        <p:sp>
          <p:nvSpPr>
            <p:cNvPr id="46" name="직사각형 45">
              <a:extLst>
                <a:ext uri="{FF2B5EF4-FFF2-40B4-BE49-F238E27FC236}">
                  <a16:creationId xmlns:a16="http://schemas.microsoft.com/office/drawing/2014/main" id="{6043A807-BAAF-4E1A-9C22-6EC8DB8820E1}"/>
                </a:ext>
              </a:extLst>
            </p:cNvPr>
            <p:cNvSpPr/>
            <p:nvPr/>
          </p:nvSpPr>
          <p:spPr>
            <a:xfrm rot="20700000">
              <a:off x="1076517" y="2101221"/>
              <a:ext cx="1684800" cy="48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맑은 고딕" panose="020B0503020000020004" pitchFamily="50" charset="-127"/>
                  <a:ea typeface="맑은 고딕" panose="020B0503020000020004" pitchFamily="50" charset="-127"/>
                </a:rPr>
                <a:t>Good Thing</a:t>
              </a:r>
              <a:endParaRPr lang="ko-KR" altLang="en-US" sz="2000" b="1" dirty="0">
                <a:solidFill>
                  <a:schemeClr val="tx1"/>
                </a:solidFill>
                <a:latin typeface="맑은 고딕" panose="020B0503020000020004" pitchFamily="50" charset="-127"/>
                <a:ea typeface="맑은 고딕" panose="020B0503020000020004" pitchFamily="50" charset="-127"/>
              </a:endParaRPr>
            </a:p>
          </p:txBody>
        </p:sp>
      </p:grpSp>
      <p:grpSp>
        <p:nvGrpSpPr>
          <p:cNvPr id="47" name="그룹 46">
            <a:extLst>
              <a:ext uri="{FF2B5EF4-FFF2-40B4-BE49-F238E27FC236}">
                <a16:creationId xmlns:a16="http://schemas.microsoft.com/office/drawing/2014/main" id="{C26BF131-CF14-4039-B60A-95F854547010}"/>
              </a:ext>
            </a:extLst>
          </p:cNvPr>
          <p:cNvGrpSpPr/>
          <p:nvPr/>
        </p:nvGrpSpPr>
        <p:grpSpPr>
          <a:xfrm>
            <a:off x="864682" y="1415328"/>
            <a:ext cx="4695018" cy="2293798"/>
            <a:chOff x="1076517" y="2101221"/>
            <a:chExt cx="4695018" cy="2293798"/>
          </a:xfrm>
        </p:grpSpPr>
        <p:sp>
          <p:nvSpPr>
            <p:cNvPr id="48" name="직사각형 47">
              <a:extLst>
                <a:ext uri="{FF2B5EF4-FFF2-40B4-BE49-F238E27FC236}">
                  <a16:creationId xmlns:a16="http://schemas.microsoft.com/office/drawing/2014/main" id="{E3EBDABC-C633-4A9A-A9CC-AFC1AC81E4CF}"/>
                </a:ext>
              </a:extLst>
            </p:cNvPr>
            <p:cNvSpPr/>
            <p:nvPr/>
          </p:nvSpPr>
          <p:spPr>
            <a:xfrm>
              <a:off x="1317523" y="2327787"/>
              <a:ext cx="4454012" cy="2067232"/>
            </a:xfrm>
            <a:prstGeom prst="rect">
              <a:avLst/>
            </a:prstGeom>
            <a:solidFill>
              <a:schemeClr val="tx1"/>
            </a:solidFill>
            <a:ln>
              <a:noFill/>
            </a:ln>
            <a:effectLst>
              <a:outerShdw blurRad="50800" dist="38100" dir="78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맑은 고딕" panose="020B0503020000020004" pitchFamily="50" charset="-127"/>
                  <a:ea typeface="맑은 고딕" panose="020B0503020000020004" pitchFamily="50" charset="-127"/>
                </a:rPr>
                <a:t>“2</a:t>
              </a:r>
              <a:r>
                <a:rPr lang="ko-KR" altLang="en-US" sz="1400" dirty="0">
                  <a:solidFill>
                    <a:schemeClr val="bg1"/>
                  </a:solidFill>
                  <a:latin typeface="맑은 고딕" panose="020B0503020000020004" pitchFamily="50" charset="-127"/>
                  <a:ea typeface="맑은 고딕" panose="020B0503020000020004" pitchFamily="50" charset="-127"/>
                </a:rPr>
                <a:t>주라는 짧은 기간내에 배운 지식들을 동원해서 프로젝트를 진행하다 보니 실질적으로 사용할 수 있는 수 많은 서비스들을 다 사용할 수 없다는 점이 제일 아쉬웠고</a:t>
              </a:r>
              <a:r>
                <a:rPr lang="en-US" altLang="ko-KR" sz="1400" dirty="0">
                  <a:solidFill>
                    <a:schemeClr val="bg1"/>
                  </a:solidFill>
                  <a:latin typeface="맑은 고딕" panose="020B0503020000020004" pitchFamily="50" charset="-127"/>
                  <a:ea typeface="맑은 고딕" panose="020B0503020000020004" pitchFamily="50" charset="-127"/>
                </a:rPr>
                <a:t>, </a:t>
              </a:r>
              <a:r>
                <a:rPr lang="ko-KR" altLang="en-US" sz="1400" dirty="0">
                  <a:solidFill>
                    <a:schemeClr val="bg1"/>
                  </a:solidFill>
                  <a:latin typeface="맑은 고딕" panose="020B0503020000020004" pitchFamily="50" charset="-127"/>
                  <a:ea typeface="맑은 고딕" panose="020B0503020000020004" pitchFamily="50" charset="-127"/>
                </a:rPr>
                <a:t>처음에 금방 넘어갈 수 있다고 생각했던 부분들이 생각보다 막히는 부분이 있어서 더 많은 것들을 구현하지 못한 부분이 아쉽습니다</a:t>
              </a:r>
              <a:r>
                <a:rPr lang="en-US" altLang="ko-KR" sz="1400" dirty="0">
                  <a:solidFill>
                    <a:schemeClr val="bg1"/>
                  </a:solidFill>
                  <a:latin typeface="맑은 고딕" panose="020B0503020000020004" pitchFamily="50" charset="-127"/>
                  <a:ea typeface="맑은 고딕" panose="020B0503020000020004" pitchFamily="50" charset="-127"/>
                </a:rPr>
                <a:t>.”</a:t>
              </a:r>
              <a:endParaRPr lang="ko-KR" altLang="en-US" sz="1400" dirty="0">
                <a:solidFill>
                  <a:schemeClr val="bg1"/>
                </a:solidFill>
                <a:latin typeface="맑은 고딕" panose="020B0503020000020004" pitchFamily="50" charset="-127"/>
                <a:ea typeface="맑은 고딕" panose="020B0503020000020004" pitchFamily="50" charset="-127"/>
              </a:endParaRPr>
            </a:p>
          </p:txBody>
        </p:sp>
        <p:sp>
          <p:nvSpPr>
            <p:cNvPr id="49" name="직사각형 48">
              <a:extLst>
                <a:ext uri="{FF2B5EF4-FFF2-40B4-BE49-F238E27FC236}">
                  <a16:creationId xmlns:a16="http://schemas.microsoft.com/office/drawing/2014/main" id="{6BA4AAD7-AC3B-4E2A-A575-25489EBBA7AE}"/>
                </a:ext>
              </a:extLst>
            </p:cNvPr>
            <p:cNvSpPr/>
            <p:nvPr/>
          </p:nvSpPr>
          <p:spPr>
            <a:xfrm rot="20700000">
              <a:off x="1076517" y="2101221"/>
              <a:ext cx="1684800" cy="48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맑은 고딕" panose="020B0503020000020004" pitchFamily="50" charset="-127"/>
                  <a:ea typeface="맑은 고딕" panose="020B0503020000020004" pitchFamily="50" charset="-127"/>
                </a:rPr>
                <a:t>Bad Thing</a:t>
              </a:r>
              <a:endParaRPr lang="ko-KR" altLang="en-US" sz="2000" b="1" dirty="0">
                <a:solidFill>
                  <a:schemeClr val="tx1"/>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178534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27C621-6D4C-4217-81B9-2019EE99741B}"/>
              </a:ext>
            </a:extLst>
          </p:cNvPr>
          <p:cNvSpPr txBox="1"/>
          <p:nvPr/>
        </p:nvSpPr>
        <p:spPr>
          <a:xfrm>
            <a:off x="1818968" y="2190200"/>
            <a:ext cx="8554064" cy="2477601"/>
          </a:xfrm>
          <a:prstGeom prst="rect">
            <a:avLst/>
          </a:prstGeom>
          <a:noFill/>
          <a:effectLst>
            <a:outerShdw blurRad="50800" dist="114300" dir="2700000" algn="tl" rotWithShape="0">
              <a:prstClr val="black">
                <a:alpha val="40000"/>
              </a:prstClr>
            </a:outerShdw>
          </a:effectLst>
        </p:spPr>
        <p:txBody>
          <a:bodyPr wrap="square" rtlCol="0">
            <a:spAutoFit/>
          </a:bodyPr>
          <a:lstStyle/>
          <a:p>
            <a:pPr algn="ctr"/>
            <a:r>
              <a:rPr lang="ko-KR" altLang="en-US" sz="11500" b="1" dirty="0">
                <a:solidFill>
                  <a:schemeClr val="bg1"/>
                </a:solidFill>
              </a:rPr>
              <a:t>감사합니다</a:t>
            </a:r>
            <a:r>
              <a:rPr lang="en-US" altLang="ko-KR" sz="11500" b="1" dirty="0">
                <a:solidFill>
                  <a:schemeClr val="bg1"/>
                </a:solidFill>
              </a:rPr>
              <a:t>.</a:t>
            </a:r>
          </a:p>
          <a:p>
            <a:pPr algn="ctr"/>
            <a:r>
              <a:rPr lang="en-US" altLang="ko-KR" sz="4000" dirty="0">
                <a:solidFill>
                  <a:srgbClr val="0000CC"/>
                </a:solidFill>
              </a:rPr>
              <a:t>Thank You</a:t>
            </a:r>
            <a:endParaRPr lang="ko-KR" altLang="en-US" sz="4000" dirty="0">
              <a:solidFill>
                <a:srgbClr val="0000CC"/>
              </a:solidFill>
            </a:endParaRPr>
          </a:p>
        </p:txBody>
      </p:sp>
      <p:sp>
        <p:nvSpPr>
          <p:cNvPr id="9" name="직사각형 8">
            <a:extLst>
              <a:ext uri="{FF2B5EF4-FFF2-40B4-BE49-F238E27FC236}">
                <a16:creationId xmlns:a16="http://schemas.microsoft.com/office/drawing/2014/main" id="{90E38FD3-FBD8-42B5-A8D1-83D35869B7FE}"/>
              </a:ext>
            </a:extLst>
          </p:cNvPr>
          <p:cNvSpPr/>
          <p:nvPr/>
        </p:nvSpPr>
        <p:spPr>
          <a:xfrm>
            <a:off x="2025446" y="729000"/>
            <a:ext cx="8141109" cy="5400000"/>
          </a:xfrm>
          <a:prstGeom prst="rect">
            <a:avLst/>
          </a:prstGeom>
          <a:noFill/>
          <a:ln w="1270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7327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7" name="TextBox 6">
            <a:extLst>
              <a:ext uri="{FF2B5EF4-FFF2-40B4-BE49-F238E27FC236}">
                <a16:creationId xmlns:a16="http://schemas.microsoft.com/office/drawing/2014/main" id="{B1A6D0E8-7BBE-4E4B-889D-1A6ACC5CEAA2}"/>
              </a:ext>
            </a:extLst>
          </p:cNvPr>
          <p:cNvSpPr txBox="1"/>
          <p:nvPr/>
        </p:nvSpPr>
        <p:spPr>
          <a:xfrm>
            <a:off x="6096000" y="2351782"/>
            <a:ext cx="5034116" cy="2154436"/>
          </a:xfrm>
          <a:prstGeom prst="rect">
            <a:avLst/>
          </a:prstGeom>
          <a:noFill/>
        </p:spPr>
        <p:txBody>
          <a:bodyPr wrap="square" rtlCol="0">
            <a:spAutoFit/>
          </a:bodyPr>
          <a:lstStyle/>
          <a:p>
            <a:r>
              <a:rPr lang="en-US" altLang="ko-KR" sz="8000" b="1" dirty="0">
                <a:solidFill>
                  <a:schemeClr val="bg1"/>
                </a:solidFill>
                <a:latin typeface="맑은 고딕" panose="020B0503020000020004" pitchFamily="50" charset="-127"/>
                <a:ea typeface="맑은 고딕" panose="020B0503020000020004" pitchFamily="50" charset="-127"/>
              </a:rPr>
              <a:t>Summary</a:t>
            </a:r>
          </a:p>
          <a:p>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회사 소개</a:t>
            </a:r>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프로젝트 일정</a:t>
            </a:r>
            <a:endParaRPr lang="en-US" altLang="ko-KR" sz="1800" dirty="0">
              <a:solidFill>
                <a:schemeClr val="bg1"/>
              </a:solidFill>
              <a:latin typeface="맑은 고딕" panose="020B0503020000020004" pitchFamily="50" charset="-127"/>
              <a:ea typeface="맑은 고딕" panose="020B0503020000020004" pitchFamily="50" charset="-127"/>
            </a:endParaRPr>
          </a:p>
        </p:txBody>
      </p:sp>
      <p:pic>
        <p:nvPicPr>
          <p:cNvPr id="2050" name="Picture 2" descr="에퀴닉스, 베어메탈 클라우드 서비스 출시…상호연결 서비스와 통합 - ITWorld Korea">
            <a:extLst>
              <a:ext uri="{FF2B5EF4-FFF2-40B4-BE49-F238E27FC236}">
                <a16:creationId xmlns:a16="http://schemas.microsoft.com/office/drawing/2014/main" id="{C1B1EA50-7CBD-4F6B-8187-0F2A00CD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0248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661CC14D-88F2-4632-86D1-7BC9F990368C}"/>
              </a:ext>
            </a:extLst>
          </p:cNvPr>
          <p:cNvGrpSpPr/>
          <p:nvPr/>
        </p:nvGrpSpPr>
        <p:grpSpPr>
          <a:xfrm>
            <a:off x="3751580" y="2351782"/>
            <a:ext cx="1701800" cy="1793498"/>
            <a:chOff x="3693160" y="2351782"/>
            <a:chExt cx="1513840" cy="1534160"/>
          </a:xfrm>
        </p:grpSpPr>
        <p:grpSp>
          <p:nvGrpSpPr>
            <p:cNvPr id="4" name="그룹 3">
              <a:extLst>
                <a:ext uri="{FF2B5EF4-FFF2-40B4-BE49-F238E27FC236}">
                  <a16:creationId xmlns:a16="http://schemas.microsoft.com/office/drawing/2014/main" id="{F9053813-D410-4AE2-9E51-0BF4EE8B7359}"/>
                </a:ext>
              </a:extLst>
            </p:cNvPr>
            <p:cNvGrpSpPr/>
            <p:nvPr/>
          </p:nvGrpSpPr>
          <p:grpSpPr>
            <a:xfrm>
              <a:off x="3693160" y="2351782"/>
              <a:ext cx="1513840" cy="1534160"/>
              <a:chOff x="3611880" y="2047240"/>
              <a:chExt cx="1513840" cy="1534160"/>
            </a:xfrm>
          </p:grpSpPr>
          <p:sp>
            <p:nvSpPr>
              <p:cNvPr id="3" name="직사각형 2">
                <a:extLst>
                  <a:ext uri="{FF2B5EF4-FFF2-40B4-BE49-F238E27FC236}">
                    <a16:creationId xmlns:a16="http://schemas.microsoft.com/office/drawing/2014/main" id="{B6A98793-C302-4F81-B613-C2F33CA8396B}"/>
                  </a:ext>
                </a:extLst>
              </p:cNvPr>
              <p:cNvSpPr/>
              <p:nvPr/>
            </p:nvSpPr>
            <p:spPr>
              <a:xfrm>
                <a:off x="3611880" y="2047240"/>
                <a:ext cx="1361440" cy="1381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8" name="직사각형 7">
                <a:extLst>
                  <a:ext uri="{FF2B5EF4-FFF2-40B4-BE49-F238E27FC236}">
                    <a16:creationId xmlns:a16="http://schemas.microsoft.com/office/drawing/2014/main" id="{63B50AE7-61CA-41F0-8B58-5E153D9871B3}"/>
                  </a:ext>
                </a:extLst>
              </p:cNvPr>
              <p:cNvSpPr/>
              <p:nvPr/>
            </p:nvSpPr>
            <p:spPr>
              <a:xfrm>
                <a:off x="3764280" y="2199640"/>
                <a:ext cx="1361440" cy="138176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
          <p:nvSpPr>
            <p:cNvPr id="5" name="TextBox 4">
              <a:extLst>
                <a:ext uri="{FF2B5EF4-FFF2-40B4-BE49-F238E27FC236}">
                  <a16:creationId xmlns:a16="http://schemas.microsoft.com/office/drawing/2014/main" id="{8128F27F-A584-466A-A154-019461B15324}"/>
                </a:ext>
              </a:extLst>
            </p:cNvPr>
            <p:cNvSpPr txBox="1"/>
            <p:nvPr/>
          </p:nvSpPr>
          <p:spPr>
            <a:xfrm>
              <a:off x="3949561" y="2733397"/>
              <a:ext cx="1051560" cy="923330"/>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01</a:t>
              </a:r>
              <a:endParaRPr lang="ko-KR" altLang="en-US" sz="5400" b="1"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49298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086" name="Rectangle 8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42" name="TextBox 41">
            <a:extLst>
              <a:ext uri="{FF2B5EF4-FFF2-40B4-BE49-F238E27FC236}">
                <a16:creationId xmlns:a16="http://schemas.microsoft.com/office/drawing/2014/main" id="{C43273B7-4E47-441A-98CA-71B1FC032A6F}"/>
              </a:ext>
            </a:extLst>
          </p:cNvPr>
          <p:cNvSpPr txBox="1"/>
          <p:nvPr/>
        </p:nvSpPr>
        <p:spPr>
          <a:xfrm>
            <a:off x="379511" y="893156"/>
            <a:ext cx="10454004" cy="1015663"/>
          </a:xfrm>
          <a:prstGeom prst="rect">
            <a:avLst/>
          </a:prstGeom>
          <a:noFill/>
        </p:spPr>
        <p:txBody>
          <a:bodyPr wrap="square" rtlCol="0">
            <a:spAutoFit/>
          </a:bodyPr>
          <a:lstStyle/>
          <a:p>
            <a:r>
              <a:rPr lang="en-US" altLang="ko-KR" sz="6000" b="1" dirty="0">
                <a:solidFill>
                  <a:srgbClr val="0066FF"/>
                </a:solidFill>
                <a:effectLst>
                  <a:outerShdw blurRad="50800" dist="38100" algn="l" rotWithShape="0">
                    <a:prstClr val="black">
                      <a:alpha val="40000"/>
                    </a:prstClr>
                  </a:outerShdw>
                </a:effectLst>
                <a:latin typeface="맑은 고딕" panose="020B0503020000020004" pitchFamily="50" charset="-127"/>
                <a:ea typeface="맑은 고딕" panose="020B0503020000020004" pitchFamily="50" charset="-127"/>
              </a:rPr>
              <a:t>INTRODUCE A_2 COMPANY</a:t>
            </a:r>
          </a:p>
        </p:txBody>
      </p:sp>
      <p:sp>
        <p:nvSpPr>
          <p:cNvPr id="46" name="TextBox 45">
            <a:extLst>
              <a:ext uri="{FF2B5EF4-FFF2-40B4-BE49-F238E27FC236}">
                <a16:creationId xmlns:a16="http://schemas.microsoft.com/office/drawing/2014/main" id="{0637E6EE-5CBD-4D28-9CF5-F1B532579060}"/>
              </a:ext>
            </a:extLst>
          </p:cNvPr>
          <p:cNvSpPr txBox="1"/>
          <p:nvPr/>
        </p:nvSpPr>
        <p:spPr>
          <a:xfrm>
            <a:off x="379511" y="2212258"/>
            <a:ext cx="5120312" cy="897682"/>
          </a:xfrm>
          <a:prstGeom prst="rect">
            <a:avLst/>
          </a:prstGeom>
          <a:noFill/>
        </p:spPr>
        <p:txBody>
          <a:bodyPr wrap="none" rtlCol="0">
            <a:spAutoFit/>
          </a:bodyPr>
          <a:lstStyle/>
          <a:p>
            <a:pPr algn="l">
              <a:spcAft>
                <a:spcPts val="1000"/>
              </a:spcAft>
            </a:pPr>
            <a:r>
              <a:rPr lang="ko-KR" altLang="en-US" sz="2000" dirty="0">
                <a:solidFill>
                  <a:schemeClr val="bg1"/>
                </a:solidFill>
                <a:latin typeface="맑은 고딕" panose="020B0503020000020004" pitchFamily="50" charset="-127"/>
                <a:ea typeface="맑은 고딕" panose="020B0503020000020004" pitchFamily="50" charset="-127"/>
              </a:rPr>
              <a:t>● </a:t>
            </a:r>
            <a:r>
              <a:rPr lang="ko-KR" altLang="en-US" sz="2000" b="1" dirty="0">
                <a:solidFill>
                  <a:srgbClr val="161513"/>
                </a:solidFill>
                <a:effectLst/>
                <a:latin typeface="맑은 고딕" panose="020B0503020000020004" pitchFamily="50" charset="-127"/>
              </a:rPr>
              <a:t>비용 절감과 환경 보호를 동시에</a:t>
            </a:r>
            <a:endParaRPr lang="en-US" altLang="ko-KR" sz="1400" b="0" i="0" dirty="0">
              <a:solidFill>
                <a:schemeClr val="bg1"/>
              </a:solidFill>
              <a:effectLst/>
              <a:latin typeface="맑은 고딕" panose="020B0503020000020004" pitchFamily="50" charset="-127"/>
            </a:endParaRPr>
          </a:p>
          <a:p>
            <a:r>
              <a:rPr lang="en-US" altLang="ko-KR" sz="1200" b="0" i="0" dirty="0">
                <a:solidFill>
                  <a:srgbClr val="161513"/>
                </a:solidFill>
                <a:effectLst/>
                <a:latin typeface="맑은 고딕" panose="020B0503020000020004" pitchFamily="50" charset="-127"/>
              </a:rPr>
              <a:t>A_2 Cloud</a:t>
            </a:r>
            <a:r>
              <a:rPr lang="ko-KR" altLang="en-US" sz="1200" b="0" i="0" dirty="0">
                <a:solidFill>
                  <a:srgbClr val="161513"/>
                </a:solidFill>
                <a:effectLst/>
                <a:latin typeface="맑은 고딕" panose="020B0503020000020004" pitchFamily="50" charset="-127"/>
              </a:rPr>
              <a:t>는 성장 역량 강화와 지속 가능한 운영을 동시에 실현합니다</a:t>
            </a:r>
            <a:r>
              <a:rPr lang="en-US" altLang="ko-KR" sz="1200" b="0" i="0" dirty="0">
                <a:solidFill>
                  <a:srgbClr val="161513"/>
                </a:solidFill>
                <a:effectLst/>
                <a:latin typeface="맑은 고딕" panose="020B0503020000020004" pitchFamily="50" charset="-127"/>
              </a:rPr>
              <a:t>. </a:t>
            </a:r>
          </a:p>
          <a:p>
            <a:r>
              <a:rPr lang="ko-KR" altLang="en-US" sz="1200" b="0" i="0" dirty="0">
                <a:solidFill>
                  <a:srgbClr val="161513"/>
                </a:solidFill>
                <a:effectLst/>
                <a:latin typeface="맑은 고딕" panose="020B0503020000020004" pitchFamily="50" charset="-127"/>
              </a:rPr>
              <a:t>이들은 </a:t>
            </a:r>
            <a:r>
              <a:rPr lang="en-US" altLang="ko-KR" sz="1200" b="0" i="0" dirty="0">
                <a:solidFill>
                  <a:srgbClr val="161513"/>
                </a:solidFill>
                <a:effectLst/>
                <a:latin typeface="맑은 고딕" panose="020B0503020000020004" pitchFamily="50" charset="-127"/>
              </a:rPr>
              <a:t>A_2</a:t>
            </a:r>
            <a:r>
              <a:rPr lang="ko-KR" altLang="en-US" sz="1200" b="0" i="0" dirty="0">
                <a:solidFill>
                  <a:srgbClr val="161513"/>
                </a:solidFill>
                <a:effectLst/>
                <a:latin typeface="맑은 고딕" panose="020B0503020000020004" pitchFamily="50" charset="-127"/>
              </a:rPr>
              <a:t>와 함께 </a:t>
            </a:r>
            <a:r>
              <a:rPr lang="en-US" altLang="ko-KR" sz="1200" b="0" i="0" dirty="0">
                <a:solidFill>
                  <a:srgbClr val="161513"/>
                </a:solidFill>
                <a:effectLst/>
                <a:latin typeface="맑은 고딕" panose="020B0503020000020004" pitchFamily="50" charset="-127"/>
              </a:rPr>
              <a:t>AWS</a:t>
            </a:r>
            <a:r>
              <a:rPr lang="ko-KR" altLang="en-US" sz="1200" b="0" i="0" dirty="0">
                <a:solidFill>
                  <a:srgbClr val="161513"/>
                </a:solidFill>
                <a:effectLst/>
                <a:latin typeface="맑은 고딕" panose="020B0503020000020004" pitchFamily="50" charset="-127"/>
              </a:rPr>
              <a:t>를 이용해 재무 핵심 부서를 재편하였습니다</a:t>
            </a:r>
            <a:r>
              <a:rPr lang="en-US" altLang="ko-KR" sz="1200" b="0" i="0" dirty="0">
                <a:solidFill>
                  <a:srgbClr val="161513"/>
                </a:solidFill>
                <a:effectLst/>
                <a:latin typeface="맑은 고딕" panose="020B0503020000020004" pitchFamily="50" charset="-127"/>
              </a:rPr>
              <a:t>.</a:t>
            </a:r>
            <a:endParaRPr lang="en-US" altLang="ko-KR" sz="1200" dirty="0">
              <a:solidFill>
                <a:schemeClr val="bg1"/>
              </a:solidFill>
              <a:latin typeface="맑은 고딕" panose="020B0503020000020004" pitchFamily="50" charset="-127"/>
              <a:ea typeface="맑은 고딕" panose="020B0503020000020004" pitchFamily="50" charset="-127"/>
            </a:endParaRPr>
          </a:p>
        </p:txBody>
      </p:sp>
      <p:sp>
        <p:nvSpPr>
          <p:cNvPr id="47" name="TextBox 46">
            <a:extLst>
              <a:ext uri="{FF2B5EF4-FFF2-40B4-BE49-F238E27FC236}">
                <a16:creationId xmlns:a16="http://schemas.microsoft.com/office/drawing/2014/main" id="{4B4F2391-7CE5-4938-9AA9-20249896773E}"/>
              </a:ext>
            </a:extLst>
          </p:cNvPr>
          <p:cNvSpPr txBox="1"/>
          <p:nvPr/>
        </p:nvSpPr>
        <p:spPr>
          <a:xfrm>
            <a:off x="379511" y="3400679"/>
            <a:ext cx="4152099" cy="897682"/>
          </a:xfrm>
          <a:prstGeom prst="rect">
            <a:avLst/>
          </a:prstGeom>
          <a:noFill/>
        </p:spPr>
        <p:txBody>
          <a:bodyPr wrap="none" rtlCol="0">
            <a:spAutoFit/>
          </a:bodyPr>
          <a:lstStyle/>
          <a:p>
            <a:pPr>
              <a:spcAft>
                <a:spcPts val="1000"/>
              </a:spcAft>
            </a:pPr>
            <a:r>
              <a:rPr lang="ko-KR" altLang="en-US" sz="2000" dirty="0">
                <a:solidFill>
                  <a:schemeClr val="bg1"/>
                </a:solidFill>
                <a:latin typeface="맑은 고딕" panose="020B0503020000020004" pitchFamily="50" charset="-127"/>
                <a:ea typeface="맑은 고딕" panose="020B0503020000020004" pitchFamily="50" charset="-127"/>
              </a:rPr>
              <a:t>● </a:t>
            </a:r>
            <a:r>
              <a:rPr lang="ko-KR" altLang="en-US" sz="2000" b="1" dirty="0">
                <a:solidFill>
                  <a:srgbClr val="161513"/>
                </a:solidFill>
                <a:effectLst/>
                <a:latin typeface="맑은 고딕" panose="020B0503020000020004" pitchFamily="50" charset="-127"/>
              </a:rPr>
              <a:t>차세대 클라우드 애플리케이션</a:t>
            </a:r>
            <a:endParaRPr lang="en-US" altLang="ko-KR" sz="2000" dirty="0">
              <a:solidFill>
                <a:schemeClr val="bg1"/>
              </a:solidFill>
              <a:latin typeface="맑은 고딕" panose="020B0503020000020004" pitchFamily="50" charset="-127"/>
              <a:ea typeface="맑은 고딕" panose="020B0503020000020004" pitchFamily="50" charset="-127"/>
            </a:endParaRPr>
          </a:p>
          <a:p>
            <a:pPr algn="l"/>
            <a:r>
              <a:rPr lang="en-US" altLang="ko-KR" sz="1200" dirty="0">
                <a:solidFill>
                  <a:srgbClr val="161513"/>
                </a:solidFill>
                <a:latin typeface="맑은 고딕" panose="020B0503020000020004" pitchFamily="50" charset="-127"/>
              </a:rPr>
              <a:t>AWS</a:t>
            </a:r>
            <a:r>
              <a:rPr lang="en-US" altLang="ko-KR" sz="1200" b="0" dirty="0">
                <a:solidFill>
                  <a:srgbClr val="161513"/>
                </a:solidFill>
                <a:effectLst/>
                <a:latin typeface="맑은 고딕" panose="020B0503020000020004" pitchFamily="50" charset="-127"/>
              </a:rPr>
              <a:t> Fusion Applications</a:t>
            </a:r>
            <a:r>
              <a:rPr lang="ko-KR" altLang="en-US" sz="1200" b="0" dirty="0">
                <a:solidFill>
                  <a:srgbClr val="161513"/>
                </a:solidFill>
                <a:effectLst/>
                <a:latin typeface="맑은 고딕" panose="020B0503020000020004" pitchFamily="50" charset="-127"/>
              </a:rPr>
              <a:t>은 </a:t>
            </a:r>
            <a:r>
              <a:rPr lang="en-US" altLang="ko-KR" sz="1200" b="0" dirty="0">
                <a:solidFill>
                  <a:srgbClr val="161513"/>
                </a:solidFill>
                <a:effectLst/>
                <a:latin typeface="맑은 고딕" panose="020B0503020000020004" pitchFamily="50" charset="-127"/>
              </a:rPr>
              <a:t>A2C</a:t>
            </a:r>
            <a:r>
              <a:rPr lang="ko-KR" altLang="en-US" sz="1200" b="0" dirty="0">
                <a:solidFill>
                  <a:srgbClr val="161513"/>
                </a:solidFill>
                <a:effectLst/>
                <a:latin typeface="맑은 고딕" panose="020B0503020000020004" pitchFamily="50" charset="-127"/>
              </a:rPr>
              <a:t>가 소개하는 </a:t>
            </a:r>
            <a:endParaRPr lang="en-US" altLang="ko-KR" sz="1200" b="0" dirty="0">
              <a:solidFill>
                <a:srgbClr val="161513"/>
              </a:solidFill>
              <a:effectLst/>
              <a:latin typeface="맑은 고딕" panose="020B0503020000020004" pitchFamily="50" charset="-127"/>
            </a:endParaRPr>
          </a:p>
          <a:p>
            <a:pPr algn="l"/>
            <a:r>
              <a:rPr lang="en-US" altLang="ko-KR" sz="1200" b="0" dirty="0">
                <a:solidFill>
                  <a:srgbClr val="161513"/>
                </a:solidFill>
                <a:effectLst/>
                <a:latin typeface="맑은 고딕" panose="020B0503020000020004" pitchFamily="50" charset="-127"/>
              </a:rPr>
              <a:t>"</a:t>
            </a:r>
            <a:r>
              <a:rPr lang="ko-KR" altLang="en-US" sz="1200" b="0" dirty="0">
                <a:solidFill>
                  <a:srgbClr val="161513"/>
                </a:solidFill>
                <a:effectLst/>
                <a:latin typeface="맑은 고딕" panose="020B0503020000020004" pitchFamily="50" charset="-127"/>
              </a:rPr>
              <a:t>디지털 경제를 위한 새로운 유형의 애플리케이션</a:t>
            </a:r>
            <a:r>
              <a:rPr lang="en-US" altLang="ko-KR" sz="1200" b="0" dirty="0">
                <a:solidFill>
                  <a:srgbClr val="161513"/>
                </a:solidFill>
                <a:effectLst/>
                <a:latin typeface="맑은 고딕" panose="020B0503020000020004" pitchFamily="50" charset="-127"/>
              </a:rPr>
              <a:t>"</a:t>
            </a:r>
            <a:r>
              <a:rPr lang="ko-KR" altLang="en-US" sz="1200" b="0" dirty="0">
                <a:solidFill>
                  <a:srgbClr val="161513"/>
                </a:solidFill>
                <a:effectLst/>
                <a:latin typeface="맑은 고딕" panose="020B0503020000020004" pitchFamily="50" charset="-127"/>
              </a:rPr>
              <a:t>입니다</a:t>
            </a:r>
            <a:r>
              <a:rPr lang="en-US" altLang="ko-KR" sz="1200" b="0" dirty="0">
                <a:solidFill>
                  <a:srgbClr val="161513"/>
                </a:solidFill>
                <a:effectLst/>
                <a:latin typeface="맑은 고딕" panose="020B0503020000020004" pitchFamily="50" charset="-127"/>
              </a:rPr>
              <a:t>.</a:t>
            </a:r>
            <a:endParaRPr lang="en-US" altLang="ko-KR" sz="1100" dirty="0">
              <a:solidFill>
                <a:schemeClr val="bg1"/>
              </a:solidFill>
              <a:latin typeface="맑은 고딕" panose="020B0503020000020004" pitchFamily="50" charset="-127"/>
              <a:ea typeface="맑은 고딕" panose="020B0503020000020004" pitchFamily="50" charset="-127"/>
            </a:endParaRPr>
          </a:p>
        </p:txBody>
      </p:sp>
      <p:sp>
        <p:nvSpPr>
          <p:cNvPr id="48" name="TextBox 47">
            <a:extLst>
              <a:ext uri="{FF2B5EF4-FFF2-40B4-BE49-F238E27FC236}">
                <a16:creationId xmlns:a16="http://schemas.microsoft.com/office/drawing/2014/main" id="{7D92CDC0-56E9-4E7D-AC5D-96369FE81D6F}"/>
              </a:ext>
            </a:extLst>
          </p:cNvPr>
          <p:cNvSpPr txBox="1"/>
          <p:nvPr/>
        </p:nvSpPr>
        <p:spPr>
          <a:xfrm>
            <a:off x="379511" y="4589101"/>
            <a:ext cx="5417765" cy="1082348"/>
          </a:xfrm>
          <a:prstGeom prst="rect">
            <a:avLst/>
          </a:prstGeom>
          <a:noFill/>
        </p:spPr>
        <p:txBody>
          <a:bodyPr wrap="none" rtlCol="0">
            <a:spAutoFit/>
          </a:bodyPr>
          <a:lstStyle/>
          <a:p>
            <a:pPr>
              <a:spcAft>
                <a:spcPts val="1000"/>
              </a:spcAft>
            </a:pPr>
            <a:r>
              <a:rPr lang="ko-KR" altLang="en-US" sz="2000" dirty="0">
                <a:solidFill>
                  <a:schemeClr val="bg1">
                    <a:lumMod val="75000"/>
                    <a:lumOff val="25000"/>
                  </a:schemeClr>
                </a:solidFill>
                <a:latin typeface="맑은 고딕" panose="020B0503020000020004" pitchFamily="50" charset="-127"/>
                <a:ea typeface="맑은 고딕" panose="020B0503020000020004" pitchFamily="50" charset="-127"/>
              </a:rPr>
              <a:t>● </a:t>
            </a:r>
            <a:r>
              <a:rPr lang="en-US" altLang="ko-KR" sz="2000" b="1" dirty="0">
                <a:solidFill>
                  <a:srgbClr val="161513"/>
                </a:solidFill>
                <a:effectLst/>
                <a:latin typeface="맑은 고딕" panose="020B0503020000020004" pitchFamily="50" charset="-127"/>
              </a:rPr>
              <a:t>AWS Live: A2C</a:t>
            </a:r>
            <a:r>
              <a:rPr lang="ko-KR" altLang="en-US" sz="2000" b="1" dirty="0">
                <a:solidFill>
                  <a:srgbClr val="161513"/>
                </a:solidFill>
                <a:effectLst/>
                <a:latin typeface="맑은 고딕" panose="020B0503020000020004" pitchFamily="50" charset="-127"/>
              </a:rPr>
              <a:t>의 자유로운 워크로드 운영</a:t>
            </a:r>
            <a:endParaRPr lang="en-US" altLang="ko-KR" sz="2000" dirty="0">
              <a:solidFill>
                <a:schemeClr val="bg1">
                  <a:lumMod val="75000"/>
                  <a:lumOff val="25000"/>
                </a:schemeClr>
              </a:solidFill>
              <a:latin typeface="맑은 고딕" panose="020B0503020000020004" pitchFamily="50" charset="-127"/>
              <a:ea typeface="맑은 고딕" panose="020B0503020000020004" pitchFamily="50" charset="-127"/>
            </a:endParaRPr>
          </a:p>
          <a:p>
            <a:r>
              <a:rPr lang="en-US" altLang="ko-KR" sz="1200" b="0" i="0" dirty="0">
                <a:solidFill>
                  <a:srgbClr val="161513"/>
                </a:solidFill>
                <a:effectLst/>
                <a:latin typeface="맑은 고딕" panose="020B0503020000020004" pitchFamily="50" charset="-127"/>
              </a:rPr>
              <a:t>AWS</a:t>
            </a:r>
            <a:r>
              <a:rPr lang="ko-KR" altLang="en-US" sz="1200" b="0" i="0" dirty="0">
                <a:solidFill>
                  <a:srgbClr val="161513"/>
                </a:solidFill>
                <a:effectLst/>
                <a:latin typeface="맑은 고딕" panose="020B0503020000020004" pitchFamily="50" charset="-127"/>
              </a:rPr>
              <a:t>의 </a:t>
            </a:r>
            <a:r>
              <a:rPr lang="en-US" altLang="ko-KR" sz="1200" b="0" i="0" dirty="0">
                <a:solidFill>
                  <a:srgbClr val="161513"/>
                </a:solidFill>
                <a:effectLst/>
                <a:latin typeface="맑은 고딕" panose="020B0503020000020004" pitchFamily="50" charset="-127"/>
              </a:rPr>
              <a:t>Leo Leung(Vice President, Product Management)</a:t>
            </a:r>
            <a:r>
              <a:rPr lang="ko-KR" altLang="en-US" sz="1200" b="0" i="0" dirty="0">
                <a:solidFill>
                  <a:srgbClr val="161513"/>
                </a:solidFill>
                <a:effectLst/>
                <a:latin typeface="맑은 고딕" panose="020B0503020000020004" pitchFamily="50" charset="-127"/>
              </a:rPr>
              <a:t>이 애플리케이션 </a:t>
            </a:r>
            <a:endParaRPr lang="en-US" altLang="ko-KR" sz="1200" b="0" i="0" dirty="0">
              <a:solidFill>
                <a:srgbClr val="161513"/>
              </a:solidFill>
              <a:effectLst/>
              <a:latin typeface="맑은 고딕" panose="020B0503020000020004" pitchFamily="50" charset="-127"/>
            </a:endParaRPr>
          </a:p>
          <a:p>
            <a:r>
              <a:rPr lang="ko-KR" altLang="en-US" sz="1200" b="0" i="0" dirty="0">
                <a:solidFill>
                  <a:srgbClr val="161513"/>
                </a:solidFill>
                <a:effectLst/>
                <a:latin typeface="맑은 고딕" panose="020B0503020000020004" pitchFamily="50" charset="-127"/>
              </a:rPr>
              <a:t>운영의 신속성과 유연성은 물론 보안과 경제성까지 개선하는 인프라 관련 </a:t>
            </a:r>
            <a:endParaRPr lang="en-US" altLang="ko-KR" sz="1200" b="0" i="0" dirty="0">
              <a:solidFill>
                <a:srgbClr val="161513"/>
              </a:solidFill>
              <a:effectLst/>
              <a:latin typeface="맑은 고딕" panose="020B0503020000020004" pitchFamily="50" charset="-127"/>
            </a:endParaRPr>
          </a:p>
          <a:p>
            <a:r>
              <a:rPr lang="ko-KR" altLang="en-US" sz="1200" b="0" i="0" dirty="0">
                <a:solidFill>
                  <a:srgbClr val="161513"/>
                </a:solidFill>
                <a:effectLst/>
                <a:latin typeface="맑은 고딕" panose="020B0503020000020004" pitchFamily="50" charset="-127"/>
              </a:rPr>
              <a:t>핵심 기능들을 소개합니다</a:t>
            </a:r>
            <a:r>
              <a:rPr lang="en-US" altLang="ko-KR" sz="1200" b="0" i="0" dirty="0">
                <a:solidFill>
                  <a:srgbClr val="161513"/>
                </a:solidFill>
                <a:effectLst/>
                <a:latin typeface="맑은 고딕" panose="020B0503020000020004" pitchFamily="50" charset="-127"/>
              </a:rPr>
              <a:t>.</a:t>
            </a:r>
            <a:endParaRPr lang="en-US" altLang="ko-KR" sz="1200" dirty="0">
              <a:solidFill>
                <a:schemeClr val="bg1">
                  <a:lumMod val="75000"/>
                  <a:lumOff val="25000"/>
                </a:schemeClr>
              </a:solidFill>
              <a:latin typeface="맑은 고딕" panose="020B0503020000020004" pitchFamily="50" charset="-127"/>
              <a:ea typeface="맑은 고딕" panose="020B0503020000020004" pitchFamily="50" charset="-127"/>
            </a:endParaRPr>
          </a:p>
        </p:txBody>
      </p:sp>
      <p:sp>
        <p:nvSpPr>
          <p:cNvPr id="11" name="직사각형 10">
            <a:extLst>
              <a:ext uri="{FF2B5EF4-FFF2-40B4-BE49-F238E27FC236}">
                <a16:creationId xmlns:a16="http://schemas.microsoft.com/office/drawing/2014/main" id="{CF098A53-331E-460F-8085-B74AB409E9BE}"/>
              </a:ext>
            </a:extLst>
          </p:cNvPr>
          <p:cNvSpPr/>
          <p:nvPr/>
        </p:nvSpPr>
        <p:spPr>
          <a:xfrm>
            <a:off x="0" y="1"/>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회사 소개</a:t>
            </a:r>
          </a:p>
        </p:txBody>
      </p:sp>
      <p:pic>
        <p:nvPicPr>
          <p:cNvPr id="1026" name="Picture 2" descr="1. '클라우드(Cloud)'의 개념과 필요성 -&lt;클라우드x보안 실무 가이드&gt; : 네이버 포스트">
            <a:extLst>
              <a:ext uri="{FF2B5EF4-FFF2-40B4-BE49-F238E27FC236}">
                <a16:creationId xmlns:a16="http://schemas.microsoft.com/office/drawing/2014/main" id="{1748D5A1-A2F0-4D23-BAC8-AAA2EEB38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9459" y="2212258"/>
            <a:ext cx="5210357" cy="345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731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8A139637-B051-4112-AF2B-5373D38D9985}"/>
              </a:ext>
            </a:extLst>
          </p:cNvPr>
          <p:cNvCxnSpPr/>
          <p:nvPr/>
        </p:nvCxnSpPr>
        <p:spPr>
          <a:xfrm>
            <a:off x="532436" y="5995686"/>
            <a:ext cx="10949650" cy="0"/>
          </a:xfrm>
          <a:prstGeom prst="line">
            <a:avLst/>
          </a:prstGeom>
          <a:ln w="31750">
            <a:solidFill>
              <a:schemeClr val="tx1">
                <a:lumMod val="50000"/>
              </a:schemeClr>
            </a:solidFill>
          </a:ln>
        </p:spPr>
        <p:style>
          <a:lnRef idx="1">
            <a:schemeClr val="dk1"/>
          </a:lnRef>
          <a:fillRef idx="0">
            <a:schemeClr val="dk1"/>
          </a:fillRef>
          <a:effectRef idx="0">
            <a:schemeClr val="dk1"/>
          </a:effectRef>
          <a:fontRef idx="minor">
            <a:schemeClr val="tx1"/>
          </a:fontRef>
        </p:style>
      </p:cxnSp>
      <p:grpSp>
        <p:nvGrpSpPr>
          <p:cNvPr id="2" name="그룹 1">
            <a:extLst>
              <a:ext uri="{FF2B5EF4-FFF2-40B4-BE49-F238E27FC236}">
                <a16:creationId xmlns:a16="http://schemas.microsoft.com/office/drawing/2014/main" id="{EEA7E613-D35C-4749-8AF0-941CB7B16EB1}"/>
              </a:ext>
            </a:extLst>
          </p:cNvPr>
          <p:cNvGrpSpPr/>
          <p:nvPr/>
        </p:nvGrpSpPr>
        <p:grpSpPr>
          <a:xfrm>
            <a:off x="132146" y="5925356"/>
            <a:ext cx="11677887" cy="535789"/>
            <a:chOff x="132146" y="5925356"/>
            <a:chExt cx="11677887" cy="535789"/>
          </a:xfrm>
        </p:grpSpPr>
        <p:grpSp>
          <p:nvGrpSpPr>
            <p:cNvPr id="13" name="그룹 12">
              <a:extLst>
                <a:ext uri="{FF2B5EF4-FFF2-40B4-BE49-F238E27FC236}">
                  <a16:creationId xmlns:a16="http://schemas.microsoft.com/office/drawing/2014/main" id="{ECB763D3-7D38-41B2-8F37-62909032BC19}"/>
                </a:ext>
              </a:extLst>
            </p:cNvPr>
            <p:cNvGrpSpPr/>
            <p:nvPr/>
          </p:nvGrpSpPr>
          <p:grpSpPr>
            <a:xfrm>
              <a:off x="132146" y="5925356"/>
              <a:ext cx="800579" cy="535789"/>
              <a:chOff x="132146" y="5925356"/>
              <a:chExt cx="800579" cy="535789"/>
            </a:xfrm>
          </p:grpSpPr>
          <p:sp>
            <p:nvSpPr>
              <p:cNvPr id="6" name="타원 5">
                <a:extLst>
                  <a:ext uri="{FF2B5EF4-FFF2-40B4-BE49-F238E27FC236}">
                    <a16:creationId xmlns:a16="http://schemas.microsoft.com/office/drawing/2014/main" id="{23D99B49-7D47-4228-AAAF-CB6DAA9B0841}"/>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8" name="TextBox 7">
                <a:extLst>
                  <a:ext uri="{FF2B5EF4-FFF2-40B4-BE49-F238E27FC236}">
                    <a16:creationId xmlns:a16="http://schemas.microsoft.com/office/drawing/2014/main" id="{DBF2A217-D9E0-4BBB-9F1E-E78054F636FB}"/>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3.24</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01" name="그룹 100">
              <a:extLst>
                <a:ext uri="{FF2B5EF4-FFF2-40B4-BE49-F238E27FC236}">
                  <a16:creationId xmlns:a16="http://schemas.microsoft.com/office/drawing/2014/main" id="{FC9081EE-627D-4696-8B0F-B852AF296D0F}"/>
                </a:ext>
              </a:extLst>
            </p:cNvPr>
            <p:cNvGrpSpPr/>
            <p:nvPr/>
          </p:nvGrpSpPr>
          <p:grpSpPr>
            <a:xfrm>
              <a:off x="968862" y="5925356"/>
              <a:ext cx="800579" cy="535789"/>
              <a:chOff x="132146" y="5925356"/>
              <a:chExt cx="800579" cy="535789"/>
            </a:xfrm>
          </p:grpSpPr>
          <p:sp>
            <p:nvSpPr>
              <p:cNvPr id="102" name="타원 101">
                <a:extLst>
                  <a:ext uri="{FF2B5EF4-FFF2-40B4-BE49-F238E27FC236}">
                    <a16:creationId xmlns:a16="http://schemas.microsoft.com/office/drawing/2014/main" id="{42FF8153-1ED5-49EA-865F-C03A7205FFF7}"/>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03" name="TextBox 102">
                <a:extLst>
                  <a:ext uri="{FF2B5EF4-FFF2-40B4-BE49-F238E27FC236}">
                    <a16:creationId xmlns:a16="http://schemas.microsoft.com/office/drawing/2014/main" id="{E3A4000E-3D2C-4409-A996-EDB2147FC361}"/>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3.25</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04" name="그룹 103">
              <a:extLst>
                <a:ext uri="{FF2B5EF4-FFF2-40B4-BE49-F238E27FC236}">
                  <a16:creationId xmlns:a16="http://schemas.microsoft.com/office/drawing/2014/main" id="{D304AD01-BB80-4A72-B2F3-A715F2003914}"/>
                </a:ext>
              </a:extLst>
            </p:cNvPr>
            <p:cNvGrpSpPr/>
            <p:nvPr/>
          </p:nvGrpSpPr>
          <p:grpSpPr>
            <a:xfrm>
              <a:off x="1805578" y="5925356"/>
              <a:ext cx="800579" cy="535789"/>
              <a:chOff x="132146" y="5925356"/>
              <a:chExt cx="800579" cy="535789"/>
            </a:xfrm>
          </p:grpSpPr>
          <p:sp>
            <p:nvSpPr>
              <p:cNvPr id="105" name="타원 104">
                <a:extLst>
                  <a:ext uri="{FF2B5EF4-FFF2-40B4-BE49-F238E27FC236}">
                    <a16:creationId xmlns:a16="http://schemas.microsoft.com/office/drawing/2014/main" id="{0A5AC7E4-D7E2-4DDA-8CDE-7EA150595F23}"/>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06" name="TextBox 105">
                <a:extLst>
                  <a:ext uri="{FF2B5EF4-FFF2-40B4-BE49-F238E27FC236}">
                    <a16:creationId xmlns:a16="http://schemas.microsoft.com/office/drawing/2014/main" id="{6780FDCB-0F9E-4029-9C27-DBE58EE1609F}"/>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3.26</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07" name="그룹 106">
              <a:extLst>
                <a:ext uri="{FF2B5EF4-FFF2-40B4-BE49-F238E27FC236}">
                  <a16:creationId xmlns:a16="http://schemas.microsoft.com/office/drawing/2014/main" id="{A1C0384C-E111-4DBB-AAE2-C1837475BB9E}"/>
                </a:ext>
              </a:extLst>
            </p:cNvPr>
            <p:cNvGrpSpPr/>
            <p:nvPr/>
          </p:nvGrpSpPr>
          <p:grpSpPr>
            <a:xfrm>
              <a:off x="2642294" y="5925356"/>
              <a:ext cx="800579" cy="535789"/>
              <a:chOff x="132146" y="5925356"/>
              <a:chExt cx="800579" cy="535789"/>
            </a:xfrm>
          </p:grpSpPr>
          <p:sp>
            <p:nvSpPr>
              <p:cNvPr id="108" name="타원 107">
                <a:extLst>
                  <a:ext uri="{FF2B5EF4-FFF2-40B4-BE49-F238E27FC236}">
                    <a16:creationId xmlns:a16="http://schemas.microsoft.com/office/drawing/2014/main" id="{105FC5FF-CB5E-435C-9C0C-9C9F1AAE6562}"/>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09" name="TextBox 108">
                <a:extLst>
                  <a:ext uri="{FF2B5EF4-FFF2-40B4-BE49-F238E27FC236}">
                    <a16:creationId xmlns:a16="http://schemas.microsoft.com/office/drawing/2014/main" id="{A0A0CCA1-D77D-4DE2-B287-6420194AE773}"/>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3.27</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10" name="그룹 109">
              <a:extLst>
                <a:ext uri="{FF2B5EF4-FFF2-40B4-BE49-F238E27FC236}">
                  <a16:creationId xmlns:a16="http://schemas.microsoft.com/office/drawing/2014/main" id="{2AD3C8AA-D592-41CB-87B7-3A97B7FC154B}"/>
                </a:ext>
              </a:extLst>
            </p:cNvPr>
            <p:cNvGrpSpPr/>
            <p:nvPr/>
          </p:nvGrpSpPr>
          <p:grpSpPr>
            <a:xfrm>
              <a:off x="3479010" y="5925356"/>
              <a:ext cx="800579" cy="535789"/>
              <a:chOff x="132146" y="5925356"/>
              <a:chExt cx="800579" cy="535789"/>
            </a:xfrm>
          </p:grpSpPr>
          <p:sp>
            <p:nvSpPr>
              <p:cNvPr id="111" name="타원 110">
                <a:extLst>
                  <a:ext uri="{FF2B5EF4-FFF2-40B4-BE49-F238E27FC236}">
                    <a16:creationId xmlns:a16="http://schemas.microsoft.com/office/drawing/2014/main" id="{DBFA1D23-EC68-4975-A2FF-4C8151A86F1E}"/>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12" name="TextBox 111">
                <a:extLst>
                  <a:ext uri="{FF2B5EF4-FFF2-40B4-BE49-F238E27FC236}">
                    <a16:creationId xmlns:a16="http://schemas.microsoft.com/office/drawing/2014/main" id="{35651DCE-7F91-463F-B428-C4498921F3E1}"/>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3.28</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13" name="그룹 112">
              <a:extLst>
                <a:ext uri="{FF2B5EF4-FFF2-40B4-BE49-F238E27FC236}">
                  <a16:creationId xmlns:a16="http://schemas.microsoft.com/office/drawing/2014/main" id="{A8107E5A-AC13-421F-9E51-58BD0512A414}"/>
                </a:ext>
              </a:extLst>
            </p:cNvPr>
            <p:cNvGrpSpPr/>
            <p:nvPr/>
          </p:nvGrpSpPr>
          <p:grpSpPr>
            <a:xfrm>
              <a:off x="4315726" y="5925356"/>
              <a:ext cx="800579" cy="535789"/>
              <a:chOff x="132146" y="5925356"/>
              <a:chExt cx="800579" cy="535789"/>
            </a:xfrm>
          </p:grpSpPr>
          <p:sp>
            <p:nvSpPr>
              <p:cNvPr id="114" name="타원 113">
                <a:extLst>
                  <a:ext uri="{FF2B5EF4-FFF2-40B4-BE49-F238E27FC236}">
                    <a16:creationId xmlns:a16="http://schemas.microsoft.com/office/drawing/2014/main" id="{A0FBF06F-07B6-4BFA-8353-78062121E25C}"/>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15" name="TextBox 114">
                <a:extLst>
                  <a:ext uri="{FF2B5EF4-FFF2-40B4-BE49-F238E27FC236}">
                    <a16:creationId xmlns:a16="http://schemas.microsoft.com/office/drawing/2014/main" id="{30790CEE-20A3-4D58-A50F-9AED33935674}"/>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3.29</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16" name="그룹 115">
              <a:extLst>
                <a:ext uri="{FF2B5EF4-FFF2-40B4-BE49-F238E27FC236}">
                  <a16:creationId xmlns:a16="http://schemas.microsoft.com/office/drawing/2014/main" id="{3BDAD428-16FD-4178-9118-DE334D366796}"/>
                </a:ext>
              </a:extLst>
            </p:cNvPr>
            <p:cNvGrpSpPr/>
            <p:nvPr/>
          </p:nvGrpSpPr>
          <p:grpSpPr>
            <a:xfrm>
              <a:off x="5152442" y="5925356"/>
              <a:ext cx="800579" cy="535789"/>
              <a:chOff x="132146" y="5925356"/>
              <a:chExt cx="800579" cy="535789"/>
            </a:xfrm>
          </p:grpSpPr>
          <p:sp>
            <p:nvSpPr>
              <p:cNvPr id="117" name="타원 116">
                <a:extLst>
                  <a:ext uri="{FF2B5EF4-FFF2-40B4-BE49-F238E27FC236}">
                    <a16:creationId xmlns:a16="http://schemas.microsoft.com/office/drawing/2014/main" id="{C24C7FFF-2A47-45C6-80B7-EB0A90DCB646}"/>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18" name="TextBox 117">
                <a:extLst>
                  <a:ext uri="{FF2B5EF4-FFF2-40B4-BE49-F238E27FC236}">
                    <a16:creationId xmlns:a16="http://schemas.microsoft.com/office/drawing/2014/main" id="{1230C91B-AFF0-4995-86AF-2D7793176B3C}"/>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3.30</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19" name="그룹 118">
              <a:extLst>
                <a:ext uri="{FF2B5EF4-FFF2-40B4-BE49-F238E27FC236}">
                  <a16:creationId xmlns:a16="http://schemas.microsoft.com/office/drawing/2014/main" id="{447E4019-6A1B-433C-868B-36761C109DB8}"/>
                </a:ext>
              </a:extLst>
            </p:cNvPr>
            <p:cNvGrpSpPr/>
            <p:nvPr/>
          </p:nvGrpSpPr>
          <p:grpSpPr>
            <a:xfrm>
              <a:off x="5989158" y="5925356"/>
              <a:ext cx="800579" cy="535789"/>
              <a:chOff x="132146" y="5925356"/>
              <a:chExt cx="800579" cy="535789"/>
            </a:xfrm>
          </p:grpSpPr>
          <p:sp>
            <p:nvSpPr>
              <p:cNvPr id="120" name="타원 119">
                <a:extLst>
                  <a:ext uri="{FF2B5EF4-FFF2-40B4-BE49-F238E27FC236}">
                    <a16:creationId xmlns:a16="http://schemas.microsoft.com/office/drawing/2014/main" id="{1C711B74-73E7-4AC1-BDAC-53A14961AD8B}"/>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21" name="TextBox 120">
                <a:extLst>
                  <a:ext uri="{FF2B5EF4-FFF2-40B4-BE49-F238E27FC236}">
                    <a16:creationId xmlns:a16="http://schemas.microsoft.com/office/drawing/2014/main" id="{444917FA-B613-45B2-90E9-6CC091ED6597}"/>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3.31</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22" name="그룹 121">
              <a:extLst>
                <a:ext uri="{FF2B5EF4-FFF2-40B4-BE49-F238E27FC236}">
                  <a16:creationId xmlns:a16="http://schemas.microsoft.com/office/drawing/2014/main" id="{6B6D1E12-6EAF-4B8B-8430-6923F93E525B}"/>
                </a:ext>
              </a:extLst>
            </p:cNvPr>
            <p:cNvGrpSpPr/>
            <p:nvPr/>
          </p:nvGrpSpPr>
          <p:grpSpPr>
            <a:xfrm>
              <a:off x="6825874" y="5925356"/>
              <a:ext cx="800579" cy="535789"/>
              <a:chOff x="132146" y="5925356"/>
              <a:chExt cx="800579" cy="535789"/>
            </a:xfrm>
          </p:grpSpPr>
          <p:sp>
            <p:nvSpPr>
              <p:cNvPr id="123" name="타원 122">
                <a:extLst>
                  <a:ext uri="{FF2B5EF4-FFF2-40B4-BE49-F238E27FC236}">
                    <a16:creationId xmlns:a16="http://schemas.microsoft.com/office/drawing/2014/main" id="{6544B190-0850-4763-A314-0B1698B0E07D}"/>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24" name="TextBox 123">
                <a:extLst>
                  <a:ext uri="{FF2B5EF4-FFF2-40B4-BE49-F238E27FC236}">
                    <a16:creationId xmlns:a16="http://schemas.microsoft.com/office/drawing/2014/main" id="{2D9911E8-5B18-4150-9B18-A51532F36FB2}"/>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4.01</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25" name="그룹 124">
              <a:extLst>
                <a:ext uri="{FF2B5EF4-FFF2-40B4-BE49-F238E27FC236}">
                  <a16:creationId xmlns:a16="http://schemas.microsoft.com/office/drawing/2014/main" id="{A4355F3A-CC7C-43BE-8CEC-DDFF81944D6B}"/>
                </a:ext>
              </a:extLst>
            </p:cNvPr>
            <p:cNvGrpSpPr/>
            <p:nvPr/>
          </p:nvGrpSpPr>
          <p:grpSpPr>
            <a:xfrm>
              <a:off x="7662590" y="5925356"/>
              <a:ext cx="800579" cy="535789"/>
              <a:chOff x="132146" y="5925356"/>
              <a:chExt cx="800579" cy="535789"/>
            </a:xfrm>
          </p:grpSpPr>
          <p:sp>
            <p:nvSpPr>
              <p:cNvPr id="126" name="타원 125">
                <a:extLst>
                  <a:ext uri="{FF2B5EF4-FFF2-40B4-BE49-F238E27FC236}">
                    <a16:creationId xmlns:a16="http://schemas.microsoft.com/office/drawing/2014/main" id="{D530AEC1-9D8B-40A5-833B-49E200C27AA7}"/>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27" name="TextBox 126">
                <a:extLst>
                  <a:ext uri="{FF2B5EF4-FFF2-40B4-BE49-F238E27FC236}">
                    <a16:creationId xmlns:a16="http://schemas.microsoft.com/office/drawing/2014/main" id="{3B11CDBD-A292-4C7E-BF6B-28A557613721}"/>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4.02</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28" name="그룹 127">
              <a:extLst>
                <a:ext uri="{FF2B5EF4-FFF2-40B4-BE49-F238E27FC236}">
                  <a16:creationId xmlns:a16="http://schemas.microsoft.com/office/drawing/2014/main" id="{64B55EF4-6DB8-4441-AAD7-D5013CA770B2}"/>
                </a:ext>
              </a:extLst>
            </p:cNvPr>
            <p:cNvGrpSpPr/>
            <p:nvPr/>
          </p:nvGrpSpPr>
          <p:grpSpPr>
            <a:xfrm>
              <a:off x="8499306" y="5925356"/>
              <a:ext cx="800579" cy="535789"/>
              <a:chOff x="132146" y="5925356"/>
              <a:chExt cx="800579" cy="535789"/>
            </a:xfrm>
          </p:grpSpPr>
          <p:sp>
            <p:nvSpPr>
              <p:cNvPr id="129" name="타원 128">
                <a:extLst>
                  <a:ext uri="{FF2B5EF4-FFF2-40B4-BE49-F238E27FC236}">
                    <a16:creationId xmlns:a16="http://schemas.microsoft.com/office/drawing/2014/main" id="{18EA53F6-C653-40E5-A6D2-9426D2372431}"/>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30" name="TextBox 129">
                <a:extLst>
                  <a:ext uri="{FF2B5EF4-FFF2-40B4-BE49-F238E27FC236}">
                    <a16:creationId xmlns:a16="http://schemas.microsoft.com/office/drawing/2014/main" id="{05CB4912-48D8-409F-9324-8AC659490469}"/>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4.03</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31" name="그룹 130">
              <a:extLst>
                <a:ext uri="{FF2B5EF4-FFF2-40B4-BE49-F238E27FC236}">
                  <a16:creationId xmlns:a16="http://schemas.microsoft.com/office/drawing/2014/main" id="{AEA9CCAB-0102-4496-A0B6-A31D7C802F5E}"/>
                </a:ext>
              </a:extLst>
            </p:cNvPr>
            <p:cNvGrpSpPr/>
            <p:nvPr/>
          </p:nvGrpSpPr>
          <p:grpSpPr>
            <a:xfrm>
              <a:off x="9336022" y="5925356"/>
              <a:ext cx="800579" cy="535789"/>
              <a:chOff x="132146" y="5925356"/>
              <a:chExt cx="800579" cy="535789"/>
            </a:xfrm>
          </p:grpSpPr>
          <p:sp>
            <p:nvSpPr>
              <p:cNvPr id="132" name="타원 131">
                <a:extLst>
                  <a:ext uri="{FF2B5EF4-FFF2-40B4-BE49-F238E27FC236}">
                    <a16:creationId xmlns:a16="http://schemas.microsoft.com/office/drawing/2014/main" id="{9D5DF8AA-4DFB-402C-8A16-5CC275EA75AB}"/>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33" name="TextBox 132">
                <a:extLst>
                  <a:ext uri="{FF2B5EF4-FFF2-40B4-BE49-F238E27FC236}">
                    <a16:creationId xmlns:a16="http://schemas.microsoft.com/office/drawing/2014/main" id="{BBB971E2-0E0A-483A-A073-2AAD6F8EA186}"/>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4.04</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34" name="그룹 133">
              <a:extLst>
                <a:ext uri="{FF2B5EF4-FFF2-40B4-BE49-F238E27FC236}">
                  <a16:creationId xmlns:a16="http://schemas.microsoft.com/office/drawing/2014/main" id="{C4562C9F-D8D0-49FB-A99E-71A3ED77644B}"/>
                </a:ext>
              </a:extLst>
            </p:cNvPr>
            <p:cNvGrpSpPr/>
            <p:nvPr/>
          </p:nvGrpSpPr>
          <p:grpSpPr>
            <a:xfrm>
              <a:off x="10172738" y="5925356"/>
              <a:ext cx="800579" cy="535789"/>
              <a:chOff x="132146" y="5925356"/>
              <a:chExt cx="800579" cy="535789"/>
            </a:xfrm>
          </p:grpSpPr>
          <p:sp>
            <p:nvSpPr>
              <p:cNvPr id="135" name="타원 134">
                <a:extLst>
                  <a:ext uri="{FF2B5EF4-FFF2-40B4-BE49-F238E27FC236}">
                    <a16:creationId xmlns:a16="http://schemas.microsoft.com/office/drawing/2014/main" id="{26105182-9DA8-446D-802B-8BE2ADC56300}"/>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36" name="TextBox 135">
                <a:extLst>
                  <a:ext uri="{FF2B5EF4-FFF2-40B4-BE49-F238E27FC236}">
                    <a16:creationId xmlns:a16="http://schemas.microsoft.com/office/drawing/2014/main" id="{5DB0DEC5-6365-4CD2-ADCA-D265ADF09CB7}"/>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4.05</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nvGrpSpPr>
            <p:cNvPr id="137" name="그룹 136">
              <a:extLst>
                <a:ext uri="{FF2B5EF4-FFF2-40B4-BE49-F238E27FC236}">
                  <a16:creationId xmlns:a16="http://schemas.microsoft.com/office/drawing/2014/main" id="{4B04CAAC-8D5F-44BC-81B0-4DDD840357BA}"/>
                </a:ext>
              </a:extLst>
            </p:cNvPr>
            <p:cNvGrpSpPr/>
            <p:nvPr/>
          </p:nvGrpSpPr>
          <p:grpSpPr>
            <a:xfrm>
              <a:off x="11009454" y="5925356"/>
              <a:ext cx="800579" cy="535789"/>
              <a:chOff x="132146" y="5925356"/>
              <a:chExt cx="800579" cy="535789"/>
            </a:xfrm>
          </p:grpSpPr>
          <p:sp>
            <p:nvSpPr>
              <p:cNvPr id="138" name="타원 137">
                <a:extLst>
                  <a:ext uri="{FF2B5EF4-FFF2-40B4-BE49-F238E27FC236}">
                    <a16:creationId xmlns:a16="http://schemas.microsoft.com/office/drawing/2014/main" id="{463E78C5-D3AB-499B-B9C3-5766EF856D9A}"/>
                  </a:ext>
                </a:extLst>
              </p:cNvPr>
              <p:cNvSpPr/>
              <p:nvPr/>
            </p:nvSpPr>
            <p:spPr>
              <a:xfrm>
                <a:off x="465120" y="5925356"/>
                <a:ext cx="144685" cy="1406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a typeface="맑은 고딕" panose="020B0503020000020004" pitchFamily="50" charset="-127"/>
                </a:endParaRPr>
              </a:p>
            </p:txBody>
          </p:sp>
          <p:sp>
            <p:nvSpPr>
              <p:cNvPr id="139" name="TextBox 138">
                <a:extLst>
                  <a:ext uri="{FF2B5EF4-FFF2-40B4-BE49-F238E27FC236}">
                    <a16:creationId xmlns:a16="http://schemas.microsoft.com/office/drawing/2014/main" id="{9D7BF83C-4F45-4836-ABBA-E570206EC7E1}"/>
                  </a:ext>
                </a:extLst>
              </p:cNvPr>
              <p:cNvSpPr txBox="1"/>
              <p:nvPr/>
            </p:nvSpPr>
            <p:spPr>
              <a:xfrm>
                <a:off x="132146" y="6091813"/>
                <a:ext cx="800579" cy="369332"/>
              </a:xfrm>
              <a:prstGeom prst="rect">
                <a:avLst/>
              </a:prstGeom>
              <a:noFill/>
            </p:spPr>
            <p:txBody>
              <a:bodyPr wrap="square" rtlCol="0">
                <a:spAutoFit/>
              </a:bodyPr>
              <a:lstStyle/>
              <a:p>
                <a:pPr algn="ctr"/>
                <a:r>
                  <a:rPr lang="en-US" altLang="ko-KR" dirty="0">
                    <a:solidFill>
                      <a:schemeClr val="tx1">
                        <a:lumMod val="50000"/>
                      </a:schemeClr>
                    </a:solidFill>
                    <a:latin typeface="맑은 고딕" panose="020B0503020000020004" pitchFamily="50" charset="-127"/>
                    <a:ea typeface="맑은 고딕" panose="020B0503020000020004" pitchFamily="50" charset="-127"/>
                  </a:rPr>
                  <a:t>4.06</a:t>
                </a:r>
                <a:endParaRPr lang="ko-KR" altLang="en-US" dirty="0">
                  <a:solidFill>
                    <a:schemeClr val="tx1">
                      <a:lumMod val="50000"/>
                    </a:schemeClr>
                  </a:solidFill>
                  <a:latin typeface="맑은 고딕" panose="020B0503020000020004" pitchFamily="50" charset="-127"/>
                  <a:ea typeface="맑은 고딕" panose="020B0503020000020004" pitchFamily="50" charset="-127"/>
                </a:endParaRPr>
              </a:p>
            </p:txBody>
          </p:sp>
        </p:grpSp>
      </p:grpSp>
      <p:cxnSp>
        <p:nvCxnSpPr>
          <p:cNvPr id="43" name="직선 연결선 42">
            <a:extLst>
              <a:ext uri="{FF2B5EF4-FFF2-40B4-BE49-F238E27FC236}">
                <a16:creationId xmlns:a16="http://schemas.microsoft.com/office/drawing/2014/main" id="{7FB0DE9A-3E64-4871-B123-336187901342}"/>
              </a:ext>
            </a:extLst>
          </p:cNvPr>
          <p:cNvCxnSpPr>
            <a:cxnSpLocks/>
          </p:cNvCxnSpPr>
          <p:nvPr/>
        </p:nvCxnSpPr>
        <p:spPr>
          <a:xfrm>
            <a:off x="502" y="1516284"/>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9C01A44-E21A-43BC-BB7C-DA3A079B774C}"/>
              </a:ext>
            </a:extLst>
          </p:cNvPr>
          <p:cNvCxnSpPr>
            <a:cxnSpLocks/>
          </p:cNvCxnSpPr>
          <p:nvPr/>
        </p:nvCxnSpPr>
        <p:spPr>
          <a:xfrm>
            <a:off x="2267" y="2263333"/>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F05A6E9A-D0B5-4264-ACBD-FB469649BF5A}"/>
              </a:ext>
            </a:extLst>
          </p:cNvPr>
          <p:cNvCxnSpPr>
            <a:cxnSpLocks/>
          </p:cNvCxnSpPr>
          <p:nvPr/>
        </p:nvCxnSpPr>
        <p:spPr>
          <a:xfrm>
            <a:off x="2267" y="3010382"/>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03E0F3D1-5EB7-41F2-AB45-CC28D4E904F7}"/>
              </a:ext>
            </a:extLst>
          </p:cNvPr>
          <p:cNvCxnSpPr>
            <a:cxnSpLocks/>
          </p:cNvCxnSpPr>
          <p:nvPr/>
        </p:nvCxnSpPr>
        <p:spPr>
          <a:xfrm>
            <a:off x="-5777" y="3757431"/>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4DD3CD1B-B3AA-4785-8DF6-244570A87756}"/>
              </a:ext>
            </a:extLst>
          </p:cNvPr>
          <p:cNvCxnSpPr>
            <a:cxnSpLocks/>
          </p:cNvCxnSpPr>
          <p:nvPr/>
        </p:nvCxnSpPr>
        <p:spPr>
          <a:xfrm>
            <a:off x="-5777" y="4504481"/>
            <a:ext cx="12191498"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사각형: 둥근 모서리 151">
            <a:extLst>
              <a:ext uri="{FF2B5EF4-FFF2-40B4-BE49-F238E27FC236}">
                <a16:creationId xmlns:a16="http://schemas.microsoft.com/office/drawing/2014/main" id="{CD04152F-F289-495C-ACE2-1891204288F6}"/>
              </a:ext>
            </a:extLst>
          </p:cNvPr>
          <p:cNvSpPr/>
          <p:nvPr/>
        </p:nvSpPr>
        <p:spPr>
          <a:xfrm>
            <a:off x="708462" y="1283742"/>
            <a:ext cx="10300992"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latin typeface="맑은 고딕" panose="020B0503020000020004" pitchFamily="50" charset="-127"/>
                <a:ea typeface="맑은 고딕" panose="020B0503020000020004" pitchFamily="50" charset="-127"/>
              </a:rPr>
              <a:t>    </a:t>
            </a:r>
            <a:r>
              <a:rPr lang="en-US" altLang="ko-KR" b="1" dirty="0">
                <a:latin typeface="맑은 고딕" panose="020B0503020000020004" pitchFamily="50" charset="-127"/>
                <a:ea typeface="맑은 고딕" panose="020B0503020000020004" pitchFamily="50" charset="-127"/>
              </a:rPr>
              <a:t>PPT </a:t>
            </a:r>
            <a:r>
              <a:rPr lang="ko-KR" altLang="en-US" b="1" dirty="0">
                <a:latin typeface="맑은 고딕" panose="020B0503020000020004" pitchFamily="50" charset="-127"/>
                <a:ea typeface="맑은 고딕" panose="020B0503020000020004" pitchFamily="50" charset="-127"/>
              </a:rPr>
              <a:t>제작 및 수정 작업</a:t>
            </a:r>
          </a:p>
        </p:txBody>
      </p:sp>
      <p:sp>
        <p:nvSpPr>
          <p:cNvPr id="153" name="타원 152">
            <a:extLst>
              <a:ext uri="{FF2B5EF4-FFF2-40B4-BE49-F238E27FC236}">
                <a16:creationId xmlns:a16="http://schemas.microsoft.com/office/drawing/2014/main" id="{ED212969-F343-4548-8536-A60221ED1829}"/>
              </a:ext>
            </a:extLst>
          </p:cNvPr>
          <p:cNvSpPr/>
          <p:nvPr/>
        </p:nvSpPr>
        <p:spPr>
          <a:xfrm>
            <a:off x="284725" y="1165102"/>
            <a:ext cx="648000"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2</a:t>
            </a:r>
            <a:endParaRPr lang="ko-KR" altLang="en-US" b="1" dirty="0">
              <a:latin typeface="맑은 고딕" panose="020B0503020000020004" pitchFamily="50" charset="-127"/>
              <a:ea typeface="맑은 고딕" panose="020B0503020000020004" pitchFamily="50" charset="-127"/>
            </a:endParaRPr>
          </a:p>
        </p:txBody>
      </p:sp>
      <p:sp>
        <p:nvSpPr>
          <p:cNvPr id="155" name="사각형: 둥근 모서리 154">
            <a:extLst>
              <a:ext uri="{FF2B5EF4-FFF2-40B4-BE49-F238E27FC236}">
                <a16:creationId xmlns:a16="http://schemas.microsoft.com/office/drawing/2014/main" id="{091694E7-7670-4CA6-AE45-6A48FEDD9F07}"/>
              </a:ext>
            </a:extLst>
          </p:cNvPr>
          <p:cNvSpPr/>
          <p:nvPr/>
        </p:nvSpPr>
        <p:spPr>
          <a:xfrm>
            <a:off x="682148" y="4326120"/>
            <a:ext cx="3199570"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a:latin typeface="맑은 고딕" panose="020B0503020000020004" pitchFamily="50" charset="-127"/>
                <a:ea typeface="맑은 고딕" panose="020B0503020000020004" pitchFamily="50" charset="-127"/>
              </a:rPr>
              <a:t>         시나리오 구축</a:t>
            </a:r>
          </a:p>
        </p:txBody>
      </p:sp>
      <p:sp>
        <p:nvSpPr>
          <p:cNvPr id="156" name="타원 155">
            <a:extLst>
              <a:ext uri="{FF2B5EF4-FFF2-40B4-BE49-F238E27FC236}">
                <a16:creationId xmlns:a16="http://schemas.microsoft.com/office/drawing/2014/main" id="{08A75F9A-5175-4915-9677-6F211459E749}"/>
              </a:ext>
            </a:extLst>
          </p:cNvPr>
          <p:cNvSpPr/>
          <p:nvPr/>
        </p:nvSpPr>
        <p:spPr>
          <a:xfrm>
            <a:off x="296338" y="4207480"/>
            <a:ext cx="648183"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1</a:t>
            </a:r>
            <a:endParaRPr lang="ko-KR" altLang="en-US" b="1" dirty="0">
              <a:latin typeface="맑은 고딕" panose="020B0503020000020004" pitchFamily="50" charset="-127"/>
              <a:ea typeface="맑은 고딕" panose="020B0503020000020004" pitchFamily="50" charset="-127"/>
            </a:endParaRPr>
          </a:p>
        </p:txBody>
      </p:sp>
      <p:sp>
        <p:nvSpPr>
          <p:cNvPr id="158" name="사각형: 둥근 모서리 157">
            <a:extLst>
              <a:ext uri="{FF2B5EF4-FFF2-40B4-BE49-F238E27FC236}">
                <a16:creationId xmlns:a16="http://schemas.microsoft.com/office/drawing/2014/main" id="{2057C446-6BCF-45D7-BDAB-AD1FE0BB28D0}"/>
              </a:ext>
            </a:extLst>
          </p:cNvPr>
          <p:cNvSpPr/>
          <p:nvPr/>
        </p:nvSpPr>
        <p:spPr>
          <a:xfrm>
            <a:off x="3061716" y="3575253"/>
            <a:ext cx="4172802"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latin typeface="맑은 고딕" panose="020B0503020000020004" pitchFamily="50" charset="-127"/>
                <a:ea typeface="맑은 고딕" panose="020B0503020000020004" pitchFamily="50" charset="-127"/>
              </a:rPr>
              <a:t>       AWS </a:t>
            </a:r>
            <a:r>
              <a:rPr lang="ko-KR" altLang="en-US" b="1" dirty="0">
                <a:latin typeface="맑은 고딕" panose="020B0503020000020004" pitchFamily="50" charset="-127"/>
                <a:ea typeface="맑은 고딕" panose="020B0503020000020004" pitchFamily="50" charset="-127"/>
              </a:rPr>
              <a:t>서비스 구축 및 정리</a:t>
            </a:r>
          </a:p>
        </p:txBody>
      </p:sp>
      <p:sp>
        <p:nvSpPr>
          <p:cNvPr id="159" name="타원 158">
            <a:extLst>
              <a:ext uri="{FF2B5EF4-FFF2-40B4-BE49-F238E27FC236}">
                <a16:creationId xmlns:a16="http://schemas.microsoft.com/office/drawing/2014/main" id="{A90C9AED-DB62-43D4-9AFA-A537AE890E05}"/>
              </a:ext>
            </a:extLst>
          </p:cNvPr>
          <p:cNvSpPr/>
          <p:nvPr/>
        </p:nvSpPr>
        <p:spPr>
          <a:xfrm>
            <a:off x="2642294" y="3456613"/>
            <a:ext cx="648000"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3</a:t>
            </a:r>
            <a:endParaRPr lang="ko-KR" altLang="en-US" b="1" dirty="0">
              <a:latin typeface="맑은 고딕" panose="020B0503020000020004" pitchFamily="50" charset="-127"/>
              <a:ea typeface="맑은 고딕" panose="020B0503020000020004" pitchFamily="50" charset="-127"/>
            </a:endParaRPr>
          </a:p>
        </p:txBody>
      </p:sp>
      <p:sp>
        <p:nvSpPr>
          <p:cNvPr id="62" name="직사각형 61">
            <a:extLst>
              <a:ext uri="{FF2B5EF4-FFF2-40B4-BE49-F238E27FC236}">
                <a16:creationId xmlns:a16="http://schemas.microsoft.com/office/drawing/2014/main" id="{4D1633EA-0302-4557-8B39-D18663782899}"/>
              </a:ext>
            </a:extLst>
          </p:cNvPr>
          <p:cNvSpPr/>
          <p:nvPr/>
        </p:nvSpPr>
        <p:spPr>
          <a:xfrm>
            <a:off x="0" y="1"/>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프로젝트 일정</a:t>
            </a:r>
          </a:p>
        </p:txBody>
      </p:sp>
      <p:sp>
        <p:nvSpPr>
          <p:cNvPr id="61" name="사각형: 둥근 모서리 60">
            <a:extLst>
              <a:ext uri="{FF2B5EF4-FFF2-40B4-BE49-F238E27FC236}">
                <a16:creationId xmlns:a16="http://schemas.microsoft.com/office/drawing/2014/main" id="{0DF92440-EEA1-4D48-896C-F54AA18D4165}"/>
              </a:ext>
            </a:extLst>
          </p:cNvPr>
          <p:cNvSpPr/>
          <p:nvPr/>
        </p:nvSpPr>
        <p:spPr>
          <a:xfrm>
            <a:off x="6515421" y="2060776"/>
            <a:ext cx="4457895"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latin typeface="맑은 고딕" panose="020B0503020000020004" pitchFamily="50" charset="-127"/>
                <a:ea typeface="맑은 고딕" panose="020B0503020000020004" pitchFamily="50" charset="-127"/>
              </a:rPr>
              <a:t>       </a:t>
            </a:r>
            <a:r>
              <a:rPr lang="ko-KR" altLang="en-US" b="1" dirty="0">
                <a:latin typeface="맑은 고딕" panose="020B0503020000020004" pitchFamily="50" charset="-127"/>
                <a:ea typeface="맑은 고딕" panose="020B0503020000020004" pitchFamily="50" charset="-127"/>
              </a:rPr>
              <a:t>기술 문서 제작 및 수정 작업</a:t>
            </a:r>
          </a:p>
        </p:txBody>
      </p:sp>
      <p:sp>
        <p:nvSpPr>
          <p:cNvPr id="63" name="타원 62">
            <a:extLst>
              <a:ext uri="{FF2B5EF4-FFF2-40B4-BE49-F238E27FC236}">
                <a16:creationId xmlns:a16="http://schemas.microsoft.com/office/drawing/2014/main" id="{064F774F-E744-4077-8690-BA22EAF907CC}"/>
              </a:ext>
            </a:extLst>
          </p:cNvPr>
          <p:cNvSpPr/>
          <p:nvPr/>
        </p:nvSpPr>
        <p:spPr>
          <a:xfrm>
            <a:off x="6096000" y="1942136"/>
            <a:ext cx="648000"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4</a:t>
            </a:r>
            <a:endParaRPr lang="ko-KR" altLang="en-US" b="1" dirty="0">
              <a:latin typeface="맑은 고딕" panose="020B0503020000020004" pitchFamily="50" charset="-127"/>
              <a:ea typeface="맑은 고딕" panose="020B0503020000020004" pitchFamily="50" charset="-127"/>
            </a:endParaRPr>
          </a:p>
        </p:txBody>
      </p:sp>
      <p:sp>
        <p:nvSpPr>
          <p:cNvPr id="64" name="사각형: 둥근 모서리 63">
            <a:extLst>
              <a:ext uri="{FF2B5EF4-FFF2-40B4-BE49-F238E27FC236}">
                <a16:creationId xmlns:a16="http://schemas.microsoft.com/office/drawing/2014/main" id="{340F091F-0D70-43BE-8539-E86BBA61ACD1}"/>
              </a:ext>
            </a:extLst>
          </p:cNvPr>
          <p:cNvSpPr/>
          <p:nvPr/>
        </p:nvSpPr>
        <p:spPr>
          <a:xfrm>
            <a:off x="9908024" y="2821298"/>
            <a:ext cx="1746094" cy="410902"/>
          </a:xfrm>
          <a:prstGeom prst="roundRect">
            <a:avLst>
              <a:gd name="adj" fmla="val 5000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a:latin typeface="맑은 고딕" panose="020B0503020000020004" pitchFamily="50" charset="-127"/>
                <a:ea typeface="맑은 고딕" panose="020B0503020000020004" pitchFamily="50" charset="-127"/>
              </a:rPr>
              <a:t>   검토작업</a:t>
            </a:r>
          </a:p>
        </p:txBody>
      </p:sp>
      <p:sp>
        <p:nvSpPr>
          <p:cNvPr id="65" name="타원 64">
            <a:extLst>
              <a:ext uri="{FF2B5EF4-FFF2-40B4-BE49-F238E27FC236}">
                <a16:creationId xmlns:a16="http://schemas.microsoft.com/office/drawing/2014/main" id="{861FEC7C-29AC-4897-A7B6-EEBDA033FE65}"/>
              </a:ext>
            </a:extLst>
          </p:cNvPr>
          <p:cNvSpPr/>
          <p:nvPr/>
        </p:nvSpPr>
        <p:spPr>
          <a:xfrm>
            <a:off x="9488601" y="2702658"/>
            <a:ext cx="648000" cy="648183"/>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맑은 고딕" panose="020B0503020000020004" pitchFamily="50" charset="-127"/>
                <a:ea typeface="맑은 고딕" panose="020B0503020000020004" pitchFamily="50" charset="-127"/>
              </a:rPr>
              <a:t>5</a:t>
            </a:r>
            <a:endParaRPr lang="ko-KR" altLang="en-US"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1237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7" name="TextBox 6">
            <a:extLst>
              <a:ext uri="{FF2B5EF4-FFF2-40B4-BE49-F238E27FC236}">
                <a16:creationId xmlns:a16="http://schemas.microsoft.com/office/drawing/2014/main" id="{B1A6D0E8-7BBE-4E4B-889D-1A6ACC5CEAA2}"/>
              </a:ext>
            </a:extLst>
          </p:cNvPr>
          <p:cNvSpPr txBox="1"/>
          <p:nvPr/>
        </p:nvSpPr>
        <p:spPr>
          <a:xfrm>
            <a:off x="6096000" y="2351782"/>
            <a:ext cx="5034116" cy="2154436"/>
          </a:xfrm>
          <a:prstGeom prst="rect">
            <a:avLst/>
          </a:prstGeom>
          <a:noFill/>
        </p:spPr>
        <p:txBody>
          <a:bodyPr wrap="square" rtlCol="0">
            <a:spAutoFit/>
          </a:bodyPr>
          <a:lstStyle/>
          <a:p>
            <a:r>
              <a:rPr lang="en-US" altLang="ko-KR" sz="8000" b="1" dirty="0">
                <a:solidFill>
                  <a:schemeClr val="bg1"/>
                </a:solidFill>
                <a:latin typeface="맑은 고딕" panose="020B0503020000020004" pitchFamily="50" charset="-127"/>
                <a:ea typeface="맑은 고딕" panose="020B0503020000020004" pitchFamily="50" charset="-127"/>
              </a:rPr>
              <a:t>Scenario</a:t>
            </a:r>
          </a:p>
          <a:p>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고객사 소개</a:t>
            </a:r>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a:t>
            </a:r>
            <a:r>
              <a:rPr lang="ko-KR" altLang="en-US" sz="1800" dirty="0">
                <a:solidFill>
                  <a:schemeClr val="bg1"/>
                </a:solidFill>
                <a:latin typeface="맑은 고딕" panose="020B0503020000020004" pitchFamily="50" charset="-127"/>
                <a:ea typeface="맑은 고딕" panose="020B0503020000020004" pitchFamily="50" charset="-127"/>
              </a:rPr>
              <a:t>인터뷰 진행 및 분석</a:t>
            </a:r>
          </a:p>
        </p:txBody>
      </p:sp>
      <p:pic>
        <p:nvPicPr>
          <p:cNvPr id="2050" name="Picture 2" descr="에퀴닉스, 베어메탈 클라우드 서비스 출시…상호연결 서비스와 통합 - ITWorld Korea">
            <a:extLst>
              <a:ext uri="{FF2B5EF4-FFF2-40B4-BE49-F238E27FC236}">
                <a16:creationId xmlns:a16="http://schemas.microsoft.com/office/drawing/2014/main" id="{C1B1EA50-7CBD-4F6B-8187-0F2A00CD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0248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661CC14D-88F2-4632-86D1-7BC9F990368C}"/>
              </a:ext>
            </a:extLst>
          </p:cNvPr>
          <p:cNvGrpSpPr/>
          <p:nvPr/>
        </p:nvGrpSpPr>
        <p:grpSpPr>
          <a:xfrm>
            <a:off x="3751580" y="2351782"/>
            <a:ext cx="1701800" cy="1793498"/>
            <a:chOff x="3693160" y="2351782"/>
            <a:chExt cx="1513840" cy="1534160"/>
          </a:xfrm>
        </p:grpSpPr>
        <p:grpSp>
          <p:nvGrpSpPr>
            <p:cNvPr id="4" name="그룹 3">
              <a:extLst>
                <a:ext uri="{FF2B5EF4-FFF2-40B4-BE49-F238E27FC236}">
                  <a16:creationId xmlns:a16="http://schemas.microsoft.com/office/drawing/2014/main" id="{F9053813-D410-4AE2-9E51-0BF4EE8B7359}"/>
                </a:ext>
              </a:extLst>
            </p:cNvPr>
            <p:cNvGrpSpPr/>
            <p:nvPr/>
          </p:nvGrpSpPr>
          <p:grpSpPr>
            <a:xfrm>
              <a:off x="3693160" y="2351782"/>
              <a:ext cx="1513840" cy="1534160"/>
              <a:chOff x="3611880" y="2047240"/>
              <a:chExt cx="1513840" cy="1534160"/>
            </a:xfrm>
          </p:grpSpPr>
          <p:sp>
            <p:nvSpPr>
              <p:cNvPr id="3" name="직사각형 2">
                <a:extLst>
                  <a:ext uri="{FF2B5EF4-FFF2-40B4-BE49-F238E27FC236}">
                    <a16:creationId xmlns:a16="http://schemas.microsoft.com/office/drawing/2014/main" id="{B6A98793-C302-4F81-B613-C2F33CA8396B}"/>
                  </a:ext>
                </a:extLst>
              </p:cNvPr>
              <p:cNvSpPr/>
              <p:nvPr/>
            </p:nvSpPr>
            <p:spPr>
              <a:xfrm>
                <a:off x="3611880" y="2047240"/>
                <a:ext cx="1361440" cy="1381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8" name="직사각형 7">
                <a:extLst>
                  <a:ext uri="{FF2B5EF4-FFF2-40B4-BE49-F238E27FC236}">
                    <a16:creationId xmlns:a16="http://schemas.microsoft.com/office/drawing/2014/main" id="{63B50AE7-61CA-41F0-8B58-5E153D9871B3}"/>
                  </a:ext>
                </a:extLst>
              </p:cNvPr>
              <p:cNvSpPr/>
              <p:nvPr/>
            </p:nvSpPr>
            <p:spPr>
              <a:xfrm>
                <a:off x="3764280" y="2199640"/>
                <a:ext cx="1361440" cy="138176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
          <p:nvSpPr>
            <p:cNvPr id="5" name="TextBox 4">
              <a:extLst>
                <a:ext uri="{FF2B5EF4-FFF2-40B4-BE49-F238E27FC236}">
                  <a16:creationId xmlns:a16="http://schemas.microsoft.com/office/drawing/2014/main" id="{8128F27F-A584-466A-A154-019461B15324}"/>
                </a:ext>
              </a:extLst>
            </p:cNvPr>
            <p:cNvSpPr txBox="1"/>
            <p:nvPr/>
          </p:nvSpPr>
          <p:spPr>
            <a:xfrm>
              <a:off x="3949561" y="2733397"/>
              <a:ext cx="1051560" cy="789817"/>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02</a:t>
              </a:r>
              <a:endParaRPr lang="ko-KR" altLang="en-US" sz="5400" b="1"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919360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자유형: 도형 1">
            <a:extLst>
              <a:ext uri="{FF2B5EF4-FFF2-40B4-BE49-F238E27FC236}">
                <a16:creationId xmlns:a16="http://schemas.microsoft.com/office/drawing/2014/main" id="{D14C0E63-AEDF-4463-B221-9701E9B869FA}"/>
              </a:ext>
            </a:extLst>
          </p:cNvPr>
          <p:cNvSpPr/>
          <p:nvPr/>
        </p:nvSpPr>
        <p:spPr>
          <a:xfrm>
            <a:off x="6106510" y="5339255"/>
            <a:ext cx="1261242" cy="315311"/>
          </a:xfrm>
          <a:custGeom>
            <a:avLst/>
            <a:gdLst>
              <a:gd name="connsiteX0" fmla="*/ 0 w 1261242"/>
              <a:gd name="connsiteY0" fmla="*/ 315311 h 315311"/>
              <a:gd name="connsiteX1" fmla="*/ 210207 w 1261242"/>
              <a:gd name="connsiteY1" fmla="*/ 0 h 315311"/>
              <a:gd name="connsiteX2" fmla="*/ 1261242 w 1261242"/>
              <a:gd name="connsiteY2" fmla="*/ 0 h 315311"/>
            </a:gdLst>
            <a:ahLst/>
            <a:cxnLst>
              <a:cxn ang="0">
                <a:pos x="connsiteX0" y="connsiteY0"/>
              </a:cxn>
              <a:cxn ang="0">
                <a:pos x="connsiteX1" y="connsiteY1"/>
              </a:cxn>
              <a:cxn ang="0">
                <a:pos x="connsiteX2" y="connsiteY2"/>
              </a:cxn>
            </a:cxnLst>
            <a:rect l="l" t="t" r="r" b="b"/>
            <a:pathLst>
              <a:path w="1261242" h="315311">
                <a:moveTo>
                  <a:pt x="0" y="315311"/>
                </a:moveTo>
                <a:lnTo>
                  <a:pt x="210207" y="0"/>
                </a:lnTo>
                <a:lnTo>
                  <a:pt x="1261242" y="0"/>
                </a:ln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DBFB331C-4B8C-469D-9096-D7959187D6EA}"/>
              </a:ext>
            </a:extLst>
          </p:cNvPr>
          <p:cNvSpPr/>
          <p:nvPr/>
        </p:nvSpPr>
        <p:spPr>
          <a:xfrm>
            <a:off x="10438098" y="2303478"/>
            <a:ext cx="233082" cy="1048870"/>
          </a:xfrm>
          <a:custGeom>
            <a:avLst/>
            <a:gdLst>
              <a:gd name="connsiteX0" fmla="*/ 0 w 233082"/>
              <a:gd name="connsiteY0" fmla="*/ 0 h 1048870"/>
              <a:gd name="connsiteX1" fmla="*/ 233082 w 233082"/>
              <a:gd name="connsiteY1" fmla="*/ 1048870 h 1048870"/>
            </a:gdLst>
            <a:ahLst/>
            <a:cxnLst>
              <a:cxn ang="0">
                <a:pos x="connsiteX0" y="connsiteY0"/>
              </a:cxn>
              <a:cxn ang="0">
                <a:pos x="connsiteX1" y="connsiteY1"/>
              </a:cxn>
            </a:cxnLst>
            <a:rect l="l" t="t" r="r" b="b"/>
            <a:pathLst>
              <a:path w="233082" h="1048870">
                <a:moveTo>
                  <a:pt x="0" y="0"/>
                </a:moveTo>
                <a:lnTo>
                  <a:pt x="233082" y="1048870"/>
                </a:ln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ko-KR" altLang="en-US"/>
          </a:p>
        </p:txBody>
      </p:sp>
      <p:sp>
        <p:nvSpPr>
          <p:cNvPr id="38" name="자유형: 도형 37">
            <a:extLst>
              <a:ext uri="{FF2B5EF4-FFF2-40B4-BE49-F238E27FC236}">
                <a16:creationId xmlns:a16="http://schemas.microsoft.com/office/drawing/2014/main" id="{FA326699-22C4-4530-B0AF-4C53A1296FA8}"/>
              </a:ext>
            </a:extLst>
          </p:cNvPr>
          <p:cNvSpPr/>
          <p:nvPr/>
        </p:nvSpPr>
        <p:spPr>
          <a:xfrm>
            <a:off x="9789459" y="2958353"/>
            <a:ext cx="188259" cy="842682"/>
          </a:xfrm>
          <a:custGeom>
            <a:avLst/>
            <a:gdLst>
              <a:gd name="connsiteX0" fmla="*/ 0 w 188259"/>
              <a:gd name="connsiteY0" fmla="*/ 0 h 842682"/>
              <a:gd name="connsiteX1" fmla="*/ 188259 w 188259"/>
              <a:gd name="connsiteY1" fmla="*/ 842682 h 842682"/>
            </a:gdLst>
            <a:ahLst/>
            <a:cxnLst>
              <a:cxn ang="0">
                <a:pos x="connsiteX0" y="connsiteY0"/>
              </a:cxn>
              <a:cxn ang="0">
                <a:pos x="connsiteX1" y="connsiteY1"/>
              </a:cxn>
            </a:cxnLst>
            <a:rect l="l" t="t" r="r" b="b"/>
            <a:pathLst>
              <a:path w="188259" h="842682">
                <a:moveTo>
                  <a:pt x="0" y="0"/>
                </a:moveTo>
                <a:lnTo>
                  <a:pt x="188259" y="842682"/>
                </a:ln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ko-KR" altLang="en-US"/>
          </a:p>
        </p:txBody>
      </p:sp>
      <p:sp>
        <p:nvSpPr>
          <p:cNvPr id="37" name="자유형: 도형 36">
            <a:extLst>
              <a:ext uri="{FF2B5EF4-FFF2-40B4-BE49-F238E27FC236}">
                <a16:creationId xmlns:a16="http://schemas.microsoft.com/office/drawing/2014/main" id="{896DB51F-DBA3-434D-B85E-6B8DCF8C3000}"/>
              </a:ext>
            </a:extLst>
          </p:cNvPr>
          <p:cNvSpPr/>
          <p:nvPr/>
        </p:nvSpPr>
        <p:spPr>
          <a:xfrm>
            <a:off x="8588188" y="3801035"/>
            <a:ext cx="448236" cy="394447"/>
          </a:xfrm>
          <a:custGeom>
            <a:avLst/>
            <a:gdLst>
              <a:gd name="connsiteX0" fmla="*/ 0 w 448236"/>
              <a:gd name="connsiteY0" fmla="*/ 0 h 394447"/>
              <a:gd name="connsiteX1" fmla="*/ 367553 w 448236"/>
              <a:gd name="connsiteY1" fmla="*/ 8965 h 394447"/>
              <a:gd name="connsiteX2" fmla="*/ 448236 w 448236"/>
              <a:gd name="connsiteY2" fmla="*/ 394447 h 394447"/>
            </a:gdLst>
            <a:ahLst/>
            <a:cxnLst>
              <a:cxn ang="0">
                <a:pos x="connsiteX0" y="connsiteY0"/>
              </a:cxn>
              <a:cxn ang="0">
                <a:pos x="connsiteX1" y="connsiteY1"/>
              </a:cxn>
              <a:cxn ang="0">
                <a:pos x="connsiteX2" y="connsiteY2"/>
              </a:cxn>
            </a:cxnLst>
            <a:rect l="l" t="t" r="r" b="b"/>
            <a:pathLst>
              <a:path w="448236" h="394447">
                <a:moveTo>
                  <a:pt x="0" y="0"/>
                </a:moveTo>
                <a:lnTo>
                  <a:pt x="367553" y="8965"/>
                </a:lnTo>
                <a:lnTo>
                  <a:pt x="448236" y="394447"/>
                </a:ln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E8CE0FE9-1D85-432F-9387-245CDF915816}"/>
              </a:ext>
            </a:extLst>
          </p:cNvPr>
          <p:cNvSpPr txBox="1"/>
          <p:nvPr/>
        </p:nvSpPr>
        <p:spPr>
          <a:xfrm>
            <a:off x="367548" y="831028"/>
            <a:ext cx="3939541" cy="1785104"/>
          </a:xfrm>
          <a:prstGeom prst="rect">
            <a:avLst/>
          </a:prstGeom>
          <a:noFill/>
        </p:spPr>
        <p:txBody>
          <a:bodyPr wrap="none" rtlCol="0">
            <a:spAutoFit/>
          </a:bodyPr>
          <a:lstStyle/>
          <a:p>
            <a:r>
              <a:rPr lang="en-US" altLang="ko-KR" sz="2800" b="1" dirty="0">
                <a:solidFill>
                  <a:schemeClr val="bg1"/>
                </a:solidFill>
                <a:latin typeface="맑은 고딕" panose="020B0503020000020004" pitchFamily="50" charset="-127"/>
              </a:rPr>
              <a:t>INTRODUCE OUR</a:t>
            </a:r>
          </a:p>
          <a:p>
            <a:r>
              <a:rPr lang="en-US" altLang="ko-KR" sz="2800" b="1" dirty="0">
                <a:solidFill>
                  <a:schemeClr val="bg1"/>
                </a:solidFill>
                <a:latin typeface="맑은 고딕" panose="020B0503020000020004" pitchFamily="50" charset="-127"/>
              </a:rPr>
              <a:t>CUSTOMER</a:t>
            </a:r>
          </a:p>
          <a:p>
            <a:r>
              <a:rPr lang="en-US" altLang="ko-KR" sz="5400" b="1" dirty="0">
                <a:solidFill>
                  <a:srgbClr val="FFC000"/>
                </a:solidFill>
                <a:latin typeface="맑은 고딕" panose="020B0503020000020004" pitchFamily="50" charset="-127"/>
              </a:rPr>
              <a:t>KG SPORTS</a:t>
            </a:r>
          </a:p>
        </p:txBody>
      </p:sp>
      <p:sp>
        <p:nvSpPr>
          <p:cNvPr id="60" name="TextBox 59">
            <a:extLst>
              <a:ext uri="{FF2B5EF4-FFF2-40B4-BE49-F238E27FC236}">
                <a16:creationId xmlns:a16="http://schemas.microsoft.com/office/drawing/2014/main" id="{BFBC1F74-2C7C-4644-A0DF-216B2983DAC6}"/>
              </a:ext>
            </a:extLst>
          </p:cNvPr>
          <p:cNvSpPr txBox="1"/>
          <p:nvPr/>
        </p:nvSpPr>
        <p:spPr>
          <a:xfrm>
            <a:off x="367548" y="3546685"/>
            <a:ext cx="5860900" cy="1456809"/>
          </a:xfrm>
          <a:prstGeom prst="rect">
            <a:avLst/>
          </a:prstGeom>
          <a:noFill/>
        </p:spPr>
        <p:txBody>
          <a:bodyPr wrap="none" rtlCol="0">
            <a:spAutoFit/>
          </a:bodyPr>
          <a:lstStyle/>
          <a:p>
            <a:r>
              <a:rPr lang="en-US" altLang="ko-KR" sz="1600" b="1" dirty="0">
                <a:solidFill>
                  <a:srgbClr val="FF0000"/>
                </a:solidFill>
                <a:latin typeface="맑은 고딕" panose="020B0503020000020004" pitchFamily="50" charset="-127"/>
              </a:rPr>
              <a:t>    Customer Problem</a:t>
            </a:r>
          </a:p>
          <a:p>
            <a:pPr marL="285750" indent="-285750">
              <a:spcBef>
                <a:spcPts val="1000"/>
              </a:spcBef>
              <a:spcAft>
                <a:spcPts val="1000"/>
              </a:spcAft>
              <a:buFont typeface="Arial" panose="020B0604020202020204" pitchFamily="34" charset="0"/>
              <a:buChar char="•"/>
            </a:pPr>
            <a:r>
              <a:rPr lang="ko-KR" altLang="en-US" sz="1400" dirty="0">
                <a:solidFill>
                  <a:schemeClr val="bg1"/>
                </a:solidFill>
                <a:latin typeface="맑은 고딕" panose="020B0503020000020004" pitchFamily="50" charset="-127"/>
              </a:rPr>
              <a:t>최근 서버가 터지는 사건이 발생</a:t>
            </a:r>
            <a:r>
              <a:rPr lang="en-US" altLang="ko-KR" sz="1400" dirty="0">
                <a:solidFill>
                  <a:schemeClr val="bg1"/>
                </a:solidFill>
                <a:latin typeface="맑은 고딕" panose="020B0503020000020004" pitchFamily="50" charset="-127"/>
              </a:rPr>
              <a:t>, </a:t>
            </a:r>
            <a:r>
              <a:rPr lang="ko-KR" altLang="en-US" sz="1400" dirty="0">
                <a:solidFill>
                  <a:schemeClr val="bg1"/>
                </a:solidFill>
                <a:latin typeface="맑은 고딕" panose="020B0503020000020004" pitchFamily="50" charset="-127"/>
              </a:rPr>
              <a:t>그로인한 사용자들의 신뢰도 감소</a:t>
            </a:r>
            <a:endParaRPr lang="en-US" altLang="ko-KR" sz="1400" dirty="0">
              <a:solidFill>
                <a:schemeClr val="bg1"/>
              </a:solidFill>
              <a:latin typeface="맑은 고딕" panose="020B0503020000020004" pitchFamily="50" charset="-127"/>
            </a:endParaRPr>
          </a:p>
          <a:p>
            <a:pPr marL="285750" indent="-285750">
              <a:buFont typeface="Arial" panose="020B0604020202020204" pitchFamily="34" charset="0"/>
              <a:buChar char="•"/>
            </a:pPr>
            <a:r>
              <a:rPr lang="ko-KR" altLang="en-US" sz="1400" dirty="0">
                <a:solidFill>
                  <a:schemeClr val="bg1"/>
                </a:solidFill>
                <a:latin typeface="맑은 고딕" panose="020B0503020000020004" pitchFamily="50" charset="-127"/>
              </a:rPr>
              <a:t>현재 서버 운영 환경을 </a:t>
            </a:r>
            <a:r>
              <a:rPr lang="en-US" altLang="ko-KR" sz="1400" dirty="0">
                <a:solidFill>
                  <a:schemeClr val="bg1"/>
                </a:solidFill>
                <a:latin typeface="맑은 고딕" panose="020B0503020000020004" pitchFamily="50" charset="-127"/>
              </a:rPr>
              <a:t>On-Premise</a:t>
            </a:r>
            <a:r>
              <a:rPr lang="ko-KR" altLang="en-US" sz="1400" dirty="0">
                <a:solidFill>
                  <a:schemeClr val="bg1"/>
                </a:solidFill>
                <a:latin typeface="맑은 고딕" panose="020B0503020000020004" pitchFamily="50" charset="-127"/>
              </a:rPr>
              <a:t>환경으로만 구축하고 있어서 </a:t>
            </a:r>
            <a:endParaRPr lang="en-US" altLang="ko-KR" sz="1400" dirty="0">
              <a:solidFill>
                <a:schemeClr val="bg1"/>
              </a:solidFill>
              <a:latin typeface="맑은 고딕" panose="020B0503020000020004" pitchFamily="50" charset="-127"/>
            </a:endParaRPr>
          </a:p>
          <a:p>
            <a:pPr>
              <a:tabLst>
                <a:tab pos="270000" algn="l"/>
              </a:tabLst>
            </a:pPr>
            <a:r>
              <a:rPr lang="en-US" altLang="ko-KR" sz="1400" dirty="0">
                <a:solidFill>
                  <a:schemeClr val="bg1"/>
                </a:solidFill>
                <a:latin typeface="맑은 고딕" panose="020B0503020000020004" pitchFamily="50" charset="-127"/>
              </a:rPr>
              <a:t>	</a:t>
            </a:r>
            <a:r>
              <a:rPr lang="ko-KR" altLang="en-US" sz="1400" dirty="0">
                <a:solidFill>
                  <a:schemeClr val="bg1"/>
                </a:solidFill>
                <a:latin typeface="맑은 고딕" panose="020B0503020000020004" pitchFamily="50" charset="-127"/>
              </a:rPr>
              <a:t>유저들이 특정 기간에만 늘어났다가 바로 빠져버리는 챔피언스리그</a:t>
            </a:r>
            <a:endParaRPr lang="en-US" altLang="ko-KR" sz="1400" dirty="0">
              <a:solidFill>
                <a:schemeClr val="bg1"/>
              </a:solidFill>
              <a:latin typeface="맑은 고딕" panose="020B0503020000020004" pitchFamily="50" charset="-127"/>
            </a:endParaRPr>
          </a:p>
          <a:p>
            <a:pPr>
              <a:tabLst>
                <a:tab pos="270000" algn="l"/>
              </a:tabLst>
            </a:pPr>
            <a:r>
              <a:rPr lang="en-US" altLang="ko-KR" sz="1400" dirty="0">
                <a:solidFill>
                  <a:schemeClr val="bg1"/>
                </a:solidFill>
                <a:latin typeface="맑은 고딕" panose="020B0503020000020004" pitchFamily="50" charset="-127"/>
              </a:rPr>
              <a:t>	</a:t>
            </a:r>
            <a:r>
              <a:rPr lang="ko-KR" altLang="en-US" sz="1400" dirty="0">
                <a:solidFill>
                  <a:schemeClr val="bg1"/>
                </a:solidFill>
                <a:latin typeface="맑은 고딕" panose="020B0503020000020004" pitchFamily="50" charset="-127"/>
              </a:rPr>
              <a:t>특징 때문에 </a:t>
            </a:r>
            <a:r>
              <a:rPr lang="en-US" altLang="ko-KR" sz="1400" dirty="0">
                <a:solidFill>
                  <a:schemeClr val="bg1"/>
                </a:solidFill>
                <a:latin typeface="맑은 고딕" panose="020B0503020000020004" pitchFamily="50" charset="-127"/>
              </a:rPr>
              <a:t>On-Premise </a:t>
            </a:r>
            <a:r>
              <a:rPr lang="ko-KR" altLang="en-US" sz="1400" dirty="0">
                <a:solidFill>
                  <a:schemeClr val="bg1"/>
                </a:solidFill>
                <a:latin typeface="맑은 고딕" panose="020B0503020000020004" pitchFamily="50" charset="-127"/>
              </a:rPr>
              <a:t>장비의 상향은 비용적으로 리스크가 크다</a:t>
            </a:r>
            <a:r>
              <a:rPr lang="en-US" altLang="ko-KR" sz="1400" dirty="0">
                <a:solidFill>
                  <a:schemeClr val="bg1"/>
                </a:solidFill>
                <a:latin typeface="맑은 고딕" panose="020B0503020000020004" pitchFamily="50" charset="-127"/>
              </a:rPr>
              <a:t>.</a:t>
            </a:r>
          </a:p>
        </p:txBody>
      </p:sp>
      <p:sp>
        <p:nvSpPr>
          <p:cNvPr id="8" name="직사각형 7">
            <a:extLst>
              <a:ext uri="{FF2B5EF4-FFF2-40B4-BE49-F238E27FC236}">
                <a16:creationId xmlns:a16="http://schemas.microsoft.com/office/drawing/2014/main" id="{2DA76FF3-399A-4BE2-9480-A5F4E1D58536}"/>
              </a:ext>
            </a:extLst>
          </p:cNvPr>
          <p:cNvSpPr/>
          <p:nvPr/>
        </p:nvSpPr>
        <p:spPr>
          <a:xfrm>
            <a:off x="0" y="1"/>
            <a:ext cx="1219200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고객사 소개</a:t>
            </a:r>
          </a:p>
        </p:txBody>
      </p:sp>
      <p:sp>
        <p:nvSpPr>
          <p:cNvPr id="61" name="TextBox 60">
            <a:extLst>
              <a:ext uri="{FF2B5EF4-FFF2-40B4-BE49-F238E27FC236}">
                <a16:creationId xmlns:a16="http://schemas.microsoft.com/office/drawing/2014/main" id="{9CA13167-A24E-4E51-9961-46E47BDF5B72}"/>
              </a:ext>
            </a:extLst>
          </p:cNvPr>
          <p:cNvSpPr txBox="1"/>
          <p:nvPr/>
        </p:nvSpPr>
        <p:spPr>
          <a:xfrm>
            <a:off x="372612" y="2682045"/>
            <a:ext cx="8511386" cy="523220"/>
          </a:xfrm>
          <a:prstGeom prst="rect">
            <a:avLst/>
          </a:prstGeom>
          <a:noFill/>
        </p:spPr>
        <p:txBody>
          <a:bodyPr wrap="square" rtlCol="0">
            <a:spAutoFit/>
          </a:bodyPr>
          <a:lstStyle/>
          <a:p>
            <a:pPr marL="342900" indent="-342900">
              <a:buAutoNum type="arabicPeriod"/>
            </a:pPr>
            <a:r>
              <a:rPr lang="en-US" altLang="ko-KR" sz="1400" dirty="0">
                <a:solidFill>
                  <a:schemeClr val="bg1"/>
                </a:solidFill>
                <a:latin typeface="맑은 고딕" panose="020B0503020000020004" pitchFamily="50" charset="-127"/>
              </a:rPr>
              <a:t>KG</a:t>
            </a:r>
            <a:r>
              <a:rPr lang="ko-KR" altLang="en-US" sz="1400" dirty="0">
                <a:solidFill>
                  <a:schemeClr val="bg1"/>
                </a:solidFill>
                <a:latin typeface="맑은 고딕" panose="020B0503020000020004" pitchFamily="50" charset="-127"/>
              </a:rPr>
              <a:t>기업이 </a:t>
            </a:r>
            <a:r>
              <a:rPr lang="en-US" altLang="ko-KR" sz="1400" dirty="0">
                <a:solidFill>
                  <a:schemeClr val="bg1"/>
                </a:solidFill>
                <a:latin typeface="맑은 고딕" panose="020B0503020000020004" pitchFamily="50" charset="-127"/>
              </a:rPr>
              <a:t>SPORT</a:t>
            </a:r>
            <a:r>
              <a:rPr lang="ko-KR" altLang="en-US" sz="1400" dirty="0">
                <a:solidFill>
                  <a:schemeClr val="bg1"/>
                </a:solidFill>
                <a:latin typeface="맑은 고딕" panose="020B0503020000020004" pitchFamily="50" charset="-127"/>
              </a:rPr>
              <a:t>산업에 뛰어들면서 새로 만든 플랫폼인 </a:t>
            </a:r>
            <a:r>
              <a:rPr lang="en-US" altLang="ko-KR" sz="1400" dirty="0">
                <a:solidFill>
                  <a:schemeClr val="bg1"/>
                </a:solidFill>
                <a:latin typeface="맑은 고딕" panose="020B0503020000020004" pitchFamily="50" charset="-127"/>
              </a:rPr>
              <a:t>KG SPORTS</a:t>
            </a:r>
          </a:p>
          <a:p>
            <a:pPr marL="342900" indent="-342900">
              <a:buAutoNum type="arabicPeriod"/>
            </a:pPr>
            <a:r>
              <a:rPr lang="ko-KR" altLang="en-US" sz="1400" dirty="0">
                <a:solidFill>
                  <a:schemeClr val="bg1"/>
                </a:solidFill>
                <a:latin typeface="맑은 고딕" panose="020B0503020000020004" pitchFamily="50" charset="-127"/>
              </a:rPr>
              <a:t>올해 처음으로 챔피언스리그 중계권을 따내면서 사용자들의 관심을 받고 있는 상황이다</a:t>
            </a:r>
            <a:r>
              <a:rPr lang="en-US" altLang="ko-KR" sz="1400" dirty="0">
                <a:solidFill>
                  <a:schemeClr val="bg1"/>
                </a:solidFill>
                <a:latin typeface="맑은 고딕" panose="020B0503020000020004" pitchFamily="50" charset="-127"/>
              </a:rPr>
              <a:t>.</a:t>
            </a:r>
            <a:r>
              <a:rPr lang="ko-KR" altLang="en-US" sz="1400" dirty="0">
                <a:solidFill>
                  <a:schemeClr val="bg1"/>
                </a:solidFill>
                <a:latin typeface="맑은 고딕" panose="020B0503020000020004" pitchFamily="50" charset="-127"/>
              </a:rPr>
              <a:t> </a:t>
            </a:r>
            <a:endParaRPr lang="en-US" altLang="ko-KR" sz="1400" dirty="0">
              <a:solidFill>
                <a:schemeClr val="bg1"/>
              </a:solidFill>
              <a:latin typeface="맑은 고딕" panose="020B0503020000020004" pitchFamily="50" charset="-127"/>
            </a:endParaRPr>
          </a:p>
        </p:txBody>
      </p:sp>
      <p:grpSp>
        <p:nvGrpSpPr>
          <p:cNvPr id="34" name="그룹 33">
            <a:extLst>
              <a:ext uri="{FF2B5EF4-FFF2-40B4-BE49-F238E27FC236}">
                <a16:creationId xmlns:a16="http://schemas.microsoft.com/office/drawing/2014/main" id="{79B220A9-A7E6-48C5-A958-DB3A4B0E06A3}"/>
              </a:ext>
            </a:extLst>
          </p:cNvPr>
          <p:cNvGrpSpPr/>
          <p:nvPr/>
        </p:nvGrpSpPr>
        <p:grpSpPr>
          <a:xfrm>
            <a:off x="5305898" y="923364"/>
            <a:ext cx="6698342" cy="5934635"/>
            <a:chOff x="5305898" y="923364"/>
            <a:chExt cx="6698342" cy="5934635"/>
          </a:xfrm>
        </p:grpSpPr>
        <p:grpSp>
          <p:nvGrpSpPr>
            <p:cNvPr id="32" name="그룹 31">
              <a:extLst>
                <a:ext uri="{FF2B5EF4-FFF2-40B4-BE49-F238E27FC236}">
                  <a16:creationId xmlns:a16="http://schemas.microsoft.com/office/drawing/2014/main" id="{7CEF5FEE-1F2A-48CF-9A1F-5EEC31BF28FB}"/>
                </a:ext>
              </a:extLst>
            </p:cNvPr>
            <p:cNvGrpSpPr/>
            <p:nvPr/>
          </p:nvGrpSpPr>
          <p:grpSpPr>
            <a:xfrm>
              <a:off x="5305898" y="923364"/>
              <a:ext cx="6698342" cy="5934635"/>
              <a:chOff x="5037495" y="869576"/>
              <a:chExt cx="6875033" cy="5988423"/>
            </a:xfrm>
          </p:grpSpPr>
          <p:sp>
            <p:nvSpPr>
              <p:cNvPr id="19" name="자유형: 도형 69">
                <a:extLst>
                  <a:ext uri="{FF2B5EF4-FFF2-40B4-BE49-F238E27FC236}">
                    <a16:creationId xmlns:a16="http://schemas.microsoft.com/office/drawing/2014/main" id="{EC3503D5-FC33-4AA7-B872-D865D2163FC7}"/>
                  </a:ext>
                </a:extLst>
              </p:cNvPr>
              <p:cNvSpPr/>
              <p:nvPr/>
            </p:nvSpPr>
            <p:spPr>
              <a:xfrm>
                <a:off x="5037495" y="3654821"/>
                <a:ext cx="6294288" cy="3203178"/>
              </a:xfrm>
              <a:custGeom>
                <a:avLst/>
                <a:gdLst>
                  <a:gd name="connsiteX0" fmla="*/ 4909121 w 5998902"/>
                  <a:gd name="connsiteY0" fmla="*/ 0 h 3525520"/>
                  <a:gd name="connsiteX1" fmla="*/ 5998902 w 5998902"/>
                  <a:gd name="connsiteY1" fmla="*/ 0 h 3525520"/>
                  <a:gd name="connsiteX2" fmla="*/ 3804235 w 5998902"/>
                  <a:gd name="connsiteY2" fmla="*/ 3525520 h 3525520"/>
                  <a:gd name="connsiteX3" fmla="*/ 0 w 5998902"/>
                  <a:gd name="connsiteY3" fmla="*/ 3525520 h 3525520"/>
                </a:gdLst>
                <a:ahLst/>
                <a:cxnLst>
                  <a:cxn ang="0">
                    <a:pos x="connsiteX0" y="connsiteY0"/>
                  </a:cxn>
                  <a:cxn ang="0">
                    <a:pos x="connsiteX1" y="connsiteY1"/>
                  </a:cxn>
                  <a:cxn ang="0">
                    <a:pos x="connsiteX2" y="connsiteY2"/>
                  </a:cxn>
                  <a:cxn ang="0">
                    <a:pos x="connsiteX3" y="connsiteY3"/>
                  </a:cxn>
                </a:cxnLst>
                <a:rect l="l" t="t" r="r" b="b"/>
                <a:pathLst>
                  <a:path w="5998902" h="3525520">
                    <a:moveTo>
                      <a:pt x="4909121" y="0"/>
                    </a:moveTo>
                    <a:lnTo>
                      <a:pt x="5998902" y="0"/>
                    </a:lnTo>
                    <a:lnTo>
                      <a:pt x="3804235" y="3525520"/>
                    </a:lnTo>
                    <a:lnTo>
                      <a:pt x="0" y="3525520"/>
                    </a:lnTo>
                    <a:close/>
                  </a:path>
                </a:pathLst>
              </a:cu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100" dirty="0">
                  <a:latin typeface="맑은 고딕" panose="020B0503020000020004" pitchFamily="50" charset="-127"/>
                </a:endParaRPr>
              </a:p>
            </p:txBody>
          </p:sp>
          <p:sp>
            <p:nvSpPr>
              <p:cNvPr id="20" name="자유형: 도형 80">
                <a:extLst>
                  <a:ext uri="{FF2B5EF4-FFF2-40B4-BE49-F238E27FC236}">
                    <a16:creationId xmlns:a16="http://schemas.microsoft.com/office/drawing/2014/main" id="{C1B930CD-B813-4185-89A4-4B5EAA76B432}"/>
                  </a:ext>
                </a:extLst>
              </p:cNvPr>
              <p:cNvSpPr/>
              <p:nvPr/>
            </p:nvSpPr>
            <p:spPr>
              <a:xfrm>
                <a:off x="10187883" y="869576"/>
                <a:ext cx="1724645" cy="2785245"/>
              </a:xfrm>
              <a:custGeom>
                <a:avLst/>
                <a:gdLst>
                  <a:gd name="connsiteX0" fmla="*/ 1261733 w 1649914"/>
                  <a:gd name="connsiteY0" fmla="*/ 0 h 2509520"/>
                  <a:gd name="connsiteX1" fmla="*/ 1649914 w 1649914"/>
                  <a:gd name="connsiteY1" fmla="*/ 792480 h 2509520"/>
                  <a:gd name="connsiteX2" fmla="*/ 1335120 w 1649914"/>
                  <a:gd name="connsiteY2" fmla="*/ 792480 h 2509520"/>
                  <a:gd name="connsiteX3" fmla="*/ 1335120 w 1649914"/>
                  <a:gd name="connsiteY3" fmla="*/ 800958 h 2509520"/>
                  <a:gd name="connsiteX4" fmla="*/ 1099942 w 1649914"/>
                  <a:gd name="connsiteY4" fmla="*/ 2509520 h 2509520"/>
                  <a:gd name="connsiteX5" fmla="*/ 859017 w 1649914"/>
                  <a:gd name="connsiteY5" fmla="*/ 2509520 h 2509520"/>
                  <a:gd name="connsiteX6" fmla="*/ 0 w 1649914"/>
                  <a:gd name="connsiteY6" fmla="*/ 2509520 h 2509520"/>
                  <a:gd name="connsiteX7" fmla="*/ 801817 w 1649914"/>
                  <a:gd name="connsiteY7" fmla="*/ 792480 h 2509520"/>
                  <a:gd name="connsiteX8" fmla="*/ 549972 w 1649914"/>
                  <a:gd name="connsiteY8" fmla="*/ 792480 h 250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914" h="2509520">
                    <a:moveTo>
                      <a:pt x="1261733" y="0"/>
                    </a:moveTo>
                    <a:lnTo>
                      <a:pt x="1649914" y="792480"/>
                    </a:lnTo>
                    <a:lnTo>
                      <a:pt x="1335120" y="792480"/>
                    </a:lnTo>
                    <a:lnTo>
                      <a:pt x="1335120" y="800958"/>
                    </a:lnTo>
                    <a:lnTo>
                      <a:pt x="1099942" y="2509520"/>
                    </a:lnTo>
                    <a:lnTo>
                      <a:pt x="859017" y="2509520"/>
                    </a:lnTo>
                    <a:lnTo>
                      <a:pt x="0" y="2509520"/>
                    </a:lnTo>
                    <a:lnTo>
                      <a:pt x="801817" y="792480"/>
                    </a:lnTo>
                    <a:lnTo>
                      <a:pt x="549972" y="792480"/>
                    </a:lnTo>
                    <a:close/>
                  </a:path>
                </a:pathLst>
              </a:cu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100" dirty="0">
                  <a:latin typeface="맑은 고딕" panose="020B0503020000020004" pitchFamily="50" charset="-127"/>
                </a:endParaRPr>
              </a:p>
            </p:txBody>
          </p:sp>
        </p:grpSp>
        <p:grpSp>
          <p:nvGrpSpPr>
            <p:cNvPr id="21" name="그룹 20">
              <a:extLst>
                <a:ext uri="{FF2B5EF4-FFF2-40B4-BE49-F238E27FC236}">
                  <a16:creationId xmlns:a16="http://schemas.microsoft.com/office/drawing/2014/main" id="{8EC7DADE-5D3A-4379-B063-021EE6D23823}"/>
                </a:ext>
              </a:extLst>
            </p:cNvPr>
            <p:cNvGrpSpPr/>
            <p:nvPr/>
          </p:nvGrpSpPr>
          <p:grpSpPr>
            <a:xfrm>
              <a:off x="5442957" y="5560254"/>
              <a:ext cx="1035193" cy="748274"/>
              <a:chOff x="5571508" y="4696659"/>
              <a:chExt cx="1039283" cy="755056"/>
            </a:xfrm>
          </p:grpSpPr>
          <p:sp>
            <p:nvSpPr>
              <p:cNvPr id="22" name="TextBox 21">
                <a:extLst>
                  <a:ext uri="{FF2B5EF4-FFF2-40B4-BE49-F238E27FC236}">
                    <a16:creationId xmlns:a16="http://schemas.microsoft.com/office/drawing/2014/main" id="{F20B2111-F965-4A5F-A8F6-54CD62D2D19F}"/>
                  </a:ext>
                </a:extLst>
              </p:cNvPr>
              <p:cNvSpPr txBox="1"/>
              <p:nvPr/>
            </p:nvSpPr>
            <p:spPr>
              <a:xfrm>
                <a:off x="5571508" y="4696659"/>
                <a:ext cx="953731" cy="300687"/>
              </a:xfrm>
              <a:prstGeom prst="rect">
                <a:avLst/>
              </a:prstGeom>
              <a:noFill/>
            </p:spPr>
            <p:txBody>
              <a:bodyPr wrap="none" rtlCol="0">
                <a:spAutoFit/>
              </a:bodyPr>
              <a:lstStyle/>
              <a:p>
                <a:r>
                  <a:rPr lang="en-US" altLang="ko-KR" sz="1400" b="1" dirty="0">
                    <a:solidFill>
                      <a:schemeClr val="bg1"/>
                    </a:solidFill>
                    <a:latin typeface="맑은 고딕" panose="020B0503020000020004" pitchFamily="50" charset="-127"/>
                    <a:ea typeface="맑은 고딕" panose="020B0503020000020004" pitchFamily="50" charset="-127"/>
                  </a:rPr>
                  <a:t>16 Round</a:t>
                </a:r>
              </a:p>
            </p:txBody>
          </p:sp>
          <p:sp>
            <p:nvSpPr>
              <p:cNvPr id="23" name="TextBox 22">
                <a:extLst>
                  <a:ext uri="{FF2B5EF4-FFF2-40B4-BE49-F238E27FC236}">
                    <a16:creationId xmlns:a16="http://schemas.microsoft.com/office/drawing/2014/main" id="{A3D3CC5D-214C-4731-967B-A28CCE11EB94}"/>
                  </a:ext>
                </a:extLst>
              </p:cNvPr>
              <p:cNvSpPr txBox="1"/>
              <p:nvPr/>
            </p:nvSpPr>
            <p:spPr>
              <a:xfrm>
                <a:off x="5585541" y="4943884"/>
                <a:ext cx="1025250" cy="507831"/>
              </a:xfrm>
              <a:prstGeom prst="rect">
                <a:avLst/>
              </a:prstGeom>
              <a:noFill/>
            </p:spPr>
            <p:txBody>
              <a:bodyPr wrap="square" rtlCol="0">
                <a:spAutoFit/>
              </a:bodyPr>
              <a:lstStyle/>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1</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0.4 %</a:t>
                </a:r>
              </a:p>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2</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ko-KR" altLang="en-US"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1 %</a:t>
                </a:r>
              </a:p>
              <a:p>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합산 </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b="1" dirty="0">
                    <a:solidFill>
                      <a:srgbClr val="FF0000"/>
                    </a:solidFill>
                    <a:latin typeface="맑은 고딕" panose="020B0503020000020004" pitchFamily="50" charset="-127"/>
                    <a:ea typeface="맑은 고딕" panose="020B0503020000020004" pitchFamily="50" charset="-127"/>
                    <a:cs typeface="맑은 고딕 Semilight" panose="020B0502040204020203" pitchFamily="50" charset="-127"/>
                  </a:rPr>
                  <a:t>1.4 </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a:t>
                </a:r>
                <a:endPar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endParaRPr>
              </a:p>
            </p:txBody>
          </p:sp>
        </p:grpSp>
        <p:grpSp>
          <p:nvGrpSpPr>
            <p:cNvPr id="24" name="그룹 23">
              <a:extLst>
                <a:ext uri="{FF2B5EF4-FFF2-40B4-BE49-F238E27FC236}">
                  <a16:creationId xmlns:a16="http://schemas.microsoft.com/office/drawing/2014/main" id="{A50C96F4-30CF-4BE8-9706-16082BDD622B}"/>
                </a:ext>
              </a:extLst>
            </p:cNvPr>
            <p:cNvGrpSpPr/>
            <p:nvPr/>
          </p:nvGrpSpPr>
          <p:grpSpPr>
            <a:xfrm>
              <a:off x="7758272" y="3645358"/>
              <a:ext cx="1023210" cy="732384"/>
              <a:chOff x="7778406" y="3280241"/>
              <a:chExt cx="1070057" cy="739022"/>
            </a:xfrm>
          </p:grpSpPr>
          <p:sp>
            <p:nvSpPr>
              <p:cNvPr id="25" name="TextBox 24">
                <a:extLst>
                  <a:ext uri="{FF2B5EF4-FFF2-40B4-BE49-F238E27FC236}">
                    <a16:creationId xmlns:a16="http://schemas.microsoft.com/office/drawing/2014/main" id="{6370636A-FF9F-46A7-932D-4087060B7819}"/>
                  </a:ext>
                </a:extLst>
              </p:cNvPr>
              <p:cNvSpPr txBox="1"/>
              <p:nvPr/>
            </p:nvSpPr>
            <p:spPr>
              <a:xfrm>
                <a:off x="7778406" y="3280241"/>
                <a:ext cx="855193" cy="300687"/>
              </a:xfrm>
              <a:prstGeom prst="rect">
                <a:avLst/>
              </a:prstGeom>
              <a:noFill/>
            </p:spPr>
            <p:txBody>
              <a:bodyPr wrap="none" rtlCol="0">
                <a:spAutoFit/>
              </a:bodyPr>
              <a:lstStyle/>
              <a:p>
                <a:r>
                  <a:rPr lang="en-US" altLang="ko-KR" sz="1400" b="1" dirty="0">
                    <a:solidFill>
                      <a:schemeClr val="bg1"/>
                    </a:solidFill>
                    <a:latin typeface="맑은 고딕" panose="020B0503020000020004" pitchFamily="50" charset="-127"/>
                    <a:ea typeface="맑은 고딕" panose="020B0503020000020004" pitchFamily="50" charset="-127"/>
                  </a:rPr>
                  <a:t>8 Round</a:t>
                </a:r>
              </a:p>
            </p:txBody>
          </p:sp>
          <p:sp>
            <p:nvSpPr>
              <p:cNvPr id="26" name="TextBox 25">
                <a:extLst>
                  <a:ext uri="{FF2B5EF4-FFF2-40B4-BE49-F238E27FC236}">
                    <a16:creationId xmlns:a16="http://schemas.microsoft.com/office/drawing/2014/main" id="{6E9DE51E-146E-4BBA-9A81-A8F78419A632}"/>
                  </a:ext>
                </a:extLst>
              </p:cNvPr>
              <p:cNvSpPr txBox="1"/>
              <p:nvPr/>
            </p:nvSpPr>
            <p:spPr>
              <a:xfrm>
                <a:off x="7778406" y="3511432"/>
                <a:ext cx="1070057" cy="507831"/>
              </a:xfrm>
              <a:prstGeom prst="rect">
                <a:avLst/>
              </a:prstGeom>
              <a:noFill/>
            </p:spPr>
            <p:txBody>
              <a:bodyPr wrap="square" rtlCol="0">
                <a:spAutoFit/>
              </a:bodyPr>
              <a:lstStyle/>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1</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0.7 %</a:t>
                </a:r>
              </a:p>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2</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ko-KR" altLang="en-US"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1.6 %</a:t>
                </a:r>
              </a:p>
              <a:p>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합산 </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b="1" dirty="0">
                    <a:solidFill>
                      <a:srgbClr val="FF0000"/>
                    </a:solidFill>
                    <a:latin typeface="맑은 고딕" panose="020B0503020000020004" pitchFamily="50" charset="-127"/>
                    <a:ea typeface="맑은 고딕" panose="020B0503020000020004" pitchFamily="50" charset="-127"/>
                    <a:cs typeface="맑은 고딕 Semilight" panose="020B0502040204020203" pitchFamily="50" charset="-127"/>
                  </a:rPr>
                  <a:t>2.3</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endPar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endParaRPr>
              </a:p>
            </p:txBody>
          </p:sp>
        </p:grpSp>
        <p:grpSp>
          <p:nvGrpSpPr>
            <p:cNvPr id="27" name="그룹 26">
              <a:extLst>
                <a:ext uri="{FF2B5EF4-FFF2-40B4-BE49-F238E27FC236}">
                  <a16:creationId xmlns:a16="http://schemas.microsoft.com/office/drawing/2014/main" id="{F2D09EEA-BDEF-4034-9493-19FF17BDA6D7}"/>
                </a:ext>
              </a:extLst>
            </p:cNvPr>
            <p:cNvGrpSpPr/>
            <p:nvPr/>
          </p:nvGrpSpPr>
          <p:grpSpPr>
            <a:xfrm>
              <a:off x="8959179" y="2692565"/>
              <a:ext cx="979557" cy="723404"/>
              <a:chOff x="9147213" y="2322690"/>
              <a:chExt cx="1005396" cy="729960"/>
            </a:xfrm>
          </p:grpSpPr>
          <p:sp>
            <p:nvSpPr>
              <p:cNvPr id="28" name="TextBox 27">
                <a:extLst>
                  <a:ext uri="{FF2B5EF4-FFF2-40B4-BE49-F238E27FC236}">
                    <a16:creationId xmlns:a16="http://schemas.microsoft.com/office/drawing/2014/main" id="{E493CE0C-FB49-40B5-A33A-0BBA36872E95}"/>
                  </a:ext>
                </a:extLst>
              </p:cNvPr>
              <p:cNvSpPr txBox="1"/>
              <p:nvPr/>
            </p:nvSpPr>
            <p:spPr>
              <a:xfrm>
                <a:off x="9147213" y="2322690"/>
                <a:ext cx="1005396" cy="300687"/>
              </a:xfrm>
              <a:prstGeom prst="rect">
                <a:avLst/>
              </a:prstGeom>
              <a:noFill/>
            </p:spPr>
            <p:txBody>
              <a:bodyPr wrap="none" rtlCol="0">
                <a:spAutoFit/>
              </a:bodyPr>
              <a:lstStyle/>
              <a:p>
                <a:r>
                  <a:rPr lang="en-US" altLang="ko-KR" sz="1400" b="1" dirty="0">
                    <a:solidFill>
                      <a:schemeClr val="bg1"/>
                    </a:solidFill>
                    <a:latin typeface="맑은 고딕" panose="020B0503020000020004" pitchFamily="50" charset="-127"/>
                    <a:ea typeface="맑은 고딕" panose="020B0503020000020004" pitchFamily="50" charset="-127"/>
                  </a:rPr>
                  <a:t>Semi Final</a:t>
                </a:r>
              </a:p>
            </p:txBody>
          </p:sp>
          <p:sp>
            <p:nvSpPr>
              <p:cNvPr id="29" name="TextBox 28">
                <a:extLst>
                  <a:ext uri="{FF2B5EF4-FFF2-40B4-BE49-F238E27FC236}">
                    <a16:creationId xmlns:a16="http://schemas.microsoft.com/office/drawing/2014/main" id="{2BF86D0E-34E3-4BFA-8A0F-1BACEA88D7FB}"/>
                  </a:ext>
                </a:extLst>
              </p:cNvPr>
              <p:cNvSpPr txBox="1"/>
              <p:nvPr/>
            </p:nvSpPr>
            <p:spPr>
              <a:xfrm>
                <a:off x="9156170" y="2544819"/>
                <a:ext cx="931790" cy="507831"/>
              </a:xfrm>
              <a:prstGeom prst="rect">
                <a:avLst/>
              </a:prstGeom>
              <a:noFill/>
            </p:spPr>
            <p:txBody>
              <a:bodyPr wrap="square" rtlCol="0">
                <a:spAutoFit/>
              </a:bodyPr>
              <a:lstStyle/>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1</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1.3 %</a:t>
                </a:r>
              </a:p>
              <a:p>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2</a:t>
                </a:r>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차</a:t>
                </a:r>
                <a:r>
                  <a:rPr lang="ko-KR" altLang="en-US"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2.1%</a:t>
                </a:r>
              </a:p>
              <a:p>
                <a:r>
                  <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합산 </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r>
                  <a:rPr lang="en-US" altLang="ko-KR" sz="900" b="1" dirty="0">
                    <a:solidFill>
                      <a:srgbClr val="FF0000"/>
                    </a:solidFill>
                    <a:latin typeface="맑은 고딕" panose="020B0503020000020004" pitchFamily="50" charset="-127"/>
                    <a:ea typeface="맑은 고딕" panose="020B0503020000020004" pitchFamily="50" charset="-127"/>
                    <a:cs typeface="맑은 고딕 Semilight" panose="020B0502040204020203" pitchFamily="50" charset="-127"/>
                  </a:rPr>
                  <a:t>3.4</a:t>
                </a:r>
                <a:r>
                  <a:rPr lang="en-US" altLang="ko-KR"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rPr>
                  <a:t> %</a:t>
                </a:r>
                <a:endParaRPr lang="ko-KR" altLang="en-US" sz="900" b="1" dirty="0">
                  <a:solidFill>
                    <a:schemeClr val="bg1">
                      <a:lumMod val="75000"/>
                      <a:lumOff val="25000"/>
                    </a:schemeClr>
                  </a:solidFill>
                  <a:latin typeface="맑은 고딕" panose="020B0503020000020004" pitchFamily="50" charset="-127"/>
                  <a:ea typeface="맑은 고딕" panose="020B0503020000020004" pitchFamily="50" charset="-127"/>
                  <a:cs typeface="맑은 고딕 Semilight" panose="020B0502040204020203" pitchFamily="50" charset="-127"/>
                </a:endParaRPr>
              </a:p>
            </p:txBody>
          </p:sp>
        </p:grpSp>
        <p:sp>
          <p:nvSpPr>
            <p:cNvPr id="30" name="TextBox 29">
              <a:extLst>
                <a:ext uri="{FF2B5EF4-FFF2-40B4-BE49-F238E27FC236}">
                  <a16:creationId xmlns:a16="http://schemas.microsoft.com/office/drawing/2014/main" id="{AAA0C53F-E524-4A59-B095-5A951770546C}"/>
                </a:ext>
              </a:extLst>
            </p:cNvPr>
            <p:cNvSpPr txBox="1"/>
            <p:nvPr/>
          </p:nvSpPr>
          <p:spPr>
            <a:xfrm>
              <a:off x="9360763" y="1760978"/>
              <a:ext cx="1462177" cy="864159"/>
            </a:xfrm>
            <a:prstGeom prst="rect">
              <a:avLst/>
            </a:prstGeom>
            <a:noFill/>
          </p:spPr>
          <p:txBody>
            <a:bodyPr wrap="square" rtlCol="0">
              <a:spAutoFit/>
            </a:bodyPr>
            <a:lstStyle/>
            <a:p>
              <a:pPr algn="ctr"/>
              <a:r>
                <a:rPr lang="en-US" altLang="ko-KR" sz="3200" b="1" dirty="0">
                  <a:solidFill>
                    <a:schemeClr val="bg1"/>
                  </a:solidFill>
                  <a:latin typeface="맑은 고딕" panose="020B0503020000020004" pitchFamily="50" charset="-127"/>
                  <a:ea typeface="맑은 고딕" panose="020B0503020000020004" pitchFamily="50" charset="-127"/>
                </a:rPr>
                <a:t>FINAL</a:t>
              </a:r>
            </a:p>
            <a:p>
              <a:pPr algn="ctr"/>
              <a:r>
                <a:rPr lang="en-US" altLang="ko-KR" sz="2000" b="1" dirty="0">
                  <a:solidFill>
                    <a:srgbClr val="FF0000"/>
                  </a:solidFill>
                  <a:latin typeface="맑은 고딕" panose="020B0503020000020004" pitchFamily="50" charset="-127"/>
                  <a:ea typeface="맑은 고딕" panose="020B0503020000020004" pitchFamily="50" charset="-127"/>
                </a:rPr>
                <a:t>3.7%</a:t>
              </a:r>
            </a:p>
          </p:txBody>
        </p:sp>
        <p:grpSp>
          <p:nvGrpSpPr>
            <p:cNvPr id="5" name="그룹 4">
              <a:extLst>
                <a:ext uri="{FF2B5EF4-FFF2-40B4-BE49-F238E27FC236}">
                  <a16:creationId xmlns:a16="http://schemas.microsoft.com/office/drawing/2014/main" id="{42CD2D58-86BA-48FD-8B00-4F2F63781C9B}"/>
                </a:ext>
              </a:extLst>
            </p:cNvPr>
            <p:cNvGrpSpPr/>
            <p:nvPr/>
          </p:nvGrpSpPr>
          <p:grpSpPr>
            <a:xfrm>
              <a:off x="10533109" y="3173980"/>
              <a:ext cx="579663" cy="618117"/>
              <a:chOff x="10871977" y="2929230"/>
              <a:chExt cx="594954" cy="623719"/>
            </a:xfrm>
          </p:grpSpPr>
          <p:sp>
            <p:nvSpPr>
              <p:cNvPr id="15" name="타원 14">
                <a:extLst>
                  <a:ext uri="{FF2B5EF4-FFF2-40B4-BE49-F238E27FC236}">
                    <a16:creationId xmlns:a16="http://schemas.microsoft.com/office/drawing/2014/main" id="{CC330BAE-D9A8-4F73-90B7-0F5EED3B6557}"/>
                  </a:ext>
                </a:extLst>
              </p:cNvPr>
              <p:cNvSpPr/>
              <p:nvPr/>
            </p:nvSpPr>
            <p:spPr>
              <a:xfrm>
                <a:off x="10871977" y="2929230"/>
                <a:ext cx="594954" cy="623719"/>
              </a:xfrm>
              <a:prstGeom prst="ellipse">
                <a:avLst/>
              </a:prstGeom>
              <a:solidFill>
                <a:srgbClr val="FFFF00"/>
              </a:solidFill>
              <a:ln>
                <a:noFill/>
              </a:ln>
              <a:effectLst>
                <a:outerShdw blurRad="152400" dist="63500" dir="5400000" sx="90000" sy="-1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bg1">
                      <a:lumMod val="75000"/>
                      <a:lumOff val="25000"/>
                    </a:schemeClr>
                  </a:solidFill>
                  <a:latin typeface="맑은 고딕" panose="020B0503020000020004" pitchFamily="50" charset="-127"/>
                </a:endParaRPr>
              </a:p>
            </p:txBody>
          </p:sp>
          <p:pic>
            <p:nvPicPr>
              <p:cNvPr id="13" name="Picture 4">
                <a:extLst>
                  <a:ext uri="{FF2B5EF4-FFF2-40B4-BE49-F238E27FC236}">
                    <a16:creationId xmlns:a16="http://schemas.microsoft.com/office/drawing/2014/main" id="{FA71E057-B2C5-4540-A921-4CB07978D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9619" y="3085159"/>
                <a:ext cx="297477" cy="31185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타원 15">
              <a:extLst>
                <a:ext uri="{FF2B5EF4-FFF2-40B4-BE49-F238E27FC236}">
                  <a16:creationId xmlns:a16="http://schemas.microsoft.com/office/drawing/2014/main" id="{1FCC07D9-6F67-4057-9ADA-B41FE97ADFA9}"/>
                </a:ext>
              </a:extLst>
            </p:cNvPr>
            <p:cNvSpPr/>
            <p:nvPr/>
          </p:nvSpPr>
          <p:spPr>
            <a:xfrm>
              <a:off x="9663613" y="3518093"/>
              <a:ext cx="869495" cy="927175"/>
            </a:xfrm>
            <a:prstGeom prst="ellipse">
              <a:avLst/>
            </a:prstGeom>
            <a:solidFill>
              <a:srgbClr val="FFFF00"/>
            </a:solidFill>
            <a:ln>
              <a:noFill/>
            </a:ln>
            <a:effectLst>
              <a:outerShdw blurRad="152400" dist="63500" dir="5400000" sx="90000" sy="-1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lumMod val="75000"/>
                      <a:lumOff val="25000"/>
                    </a:schemeClr>
                  </a:solidFill>
                  <a:latin typeface="맑은 고딕" panose="020B0503020000020004" pitchFamily="50" charset="-127"/>
                  <a:ea typeface="맑은 고딕" panose="020B0503020000020004" pitchFamily="50" charset="-127"/>
                </a:rPr>
                <a:t>4</a:t>
              </a:r>
              <a:endParaRPr lang="ko-KR" altLang="en-US" sz="1400" b="1" dirty="0">
                <a:solidFill>
                  <a:schemeClr val="bg1">
                    <a:lumMod val="75000"/>
                    <a:lumOff val="25000"/>
                  </a:schemeClr>
                </a:solidFill>
                <a:latin typeface="맑은 고딕" panose="020B0503020000020004" pitchFamily="50" charset="-127"/>
                <a:ea typeface="맑은 고딕" panose="020B0503020000020004" pitchFamily="50" charset="-127"/>
              </a:endParaRPr>
            </a:p>
          </p:txBody>
        </p:sp>
        <p:sp>
          <p:nvSpPr>
            <p:cNvPr id="17" name="타원 16">
              <a:extLst>
                <a:ext uri="{FF2B5EF4-FFF2-40B4-BE49-F238E27FC236}">
                  <a16:creationId xmlns:a16="http://schemas.microsoft.com/office/drawing/2014/main" id="{3C1D6924-9386-4A35-8A62-102A5F7D1F88}"/>
                </a:ext>
              </a:extLst>
            </p:cNvPr>
            <p:cNvSpPr/>
            <p:nvPr/>
          </p:nvSpPr>
          <p:spPr>
            <a:xfrm>
              <a:off x="8539598" y="4034562"/>
              <a:ext cx="1159327" cy="1236234"/>
            </a:xfrm>
            <a:prstGeom prst="ellipse">
              <a:avLst/>
            </a:prstGeom>
            <a:solidFill>
              <a:srgbClr val="FFFF00"/>
            </a:solidFill>
            <a:ln>
              <a:noFill/>
            </a:ln>
            <a:effectLst>
              <a:outerShdw blurRad="152400" dist="63500" dir="5400000" sx="90000" sy="-1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lumMod val="75000"/>
                      <a:lumOff val="25000"/>
                    </a:schemeClr>
                  </a:solidFill>
                  <a:latin typeface="맑은 고딕" panose="020B0503020000020004" pitchFamily="50" charset="-127"/>
                  <a:ea typeface="맑은 고딕" panose="020B0503020000020004" pitchFamily="50" charset="-127"/>
                </a:rPr>
                <a:t>8</a:t>
              </a:r>
              <a:endParaRPr lang="ko-KR" altLang="en-US" b="1" dirty="0">
                <a:solidFill>
                  <a:schemeClr val="bg1">
                    <a:lumMod val="75000"/>
                    <a:lumOff val="25000"/>
                  </a:schemeClr>
                </a:solidFill>
                <a:latin typeface="맑은 고딕" panose="020B0503020000020004" pitchFamily="50" charset="-127"/>
                <a:ea typeface="맑은 고딕" panose="020B0503020000020004" pitchFamily="50" charset="-127"/>
              </a:endParaRPr>
            </a:p>
          </p:txBody>
        </p:sp>
        <p:sp>
          <p:nvSpPr>
            <p:cNvPr id="18" name="타원 17">
              <a:extLst>
                <a:ext uri="{FF2B5EF4-FFF2-40B4-BE49-F238E27FC236}">
                  <a16:creationId xmlns:a16="http://schemas.microsoft.com/office/drawing/2014/main" id="{0BAF6BA1-1F40-44D5-9712-FE0519AD83C7}"/>
                </a:ext>
              </a:extLst>
            </p:cNvPr>
            <p:cNvSpPr/>
            <p:nvPr/>
          </p:nvSpPr>
          <p:spPr>
            <a:xfrm>
              <a:off x="7076248" y="4673062"/>
              <a:ext cx="1449372" cy="1545519"/>
            </a:xfrm>
            <a:prstGeom prst="ellipse">
              <a:avLst/>
            </a:prstGeom>
            <a:solidFill>
              <a:srgbClr val="FFFF00"/>
            </a:solidFill>
            <a:ln>
              <a:noFill/>
            </a:ln>
            <a:effectLst>
              <a:outerShdw blurRad="152400" dist="63500" dir="5400000" sx="90000" sy="-19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bg1">
                      <a:lumMod val="75000"/>
                      <a:lumOff val="25000"/>
                    </a:schemeClr>
                  </a:solidFill>
                  <a:latin typeface="맑은 고딕" panose="020B0503020000020004" pitchFamily="50" charset="-127"/>
                  <a:ea typeface="맑은 고딕" panose="020B0503020000020004" pitchFamily="50" charset="-127"/>
                </a:rPr>
                <a:t>16</a:t>
              </a:r>
              <a:endParaRPr lang="ko-KR" altLang="en-US" sz="2400" b="1" dirty="0">
                <a:solidFill>
                  <a:schemeClr val="bg1">
                    <a:lumMod val="75000"/>
                    <a:lumOff val="25000"/>
                  </a:schemeClr>
                </a:solidFill>
                <a:latin typeface="맑은 고딕" panose="020B0503020000020004" pitchFamily="50" charset="-127"/>
                <a:ea typeface="맑은 고딕" panose="020B0503020000020004" pitchFamily="50" charset="-127"/>
              </a:endParaRPr>
            </a:p>
          </p:txBody>
        </p:sp>
      </p:grpSp>
      <p:pic>
        <p:nvPicPr>
          <p:cNvPr id="1026" name="Picture 2">
            <a:extLst>
              <a:ext uri="{FF2B5EF4-FFF2-40B4-BE49-F238E27FC236}">
                <a16:creationId xmlns:a16="http://schemas.microsoft.com/office/drawing/2014/main" id="{E4D298AD-B59E-4D51-A5B2-C09599C6A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1685" y="4868985"/>
            <a:ext cx="1605893" cy="152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507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F1C4496F-1C7C-4AA6-8499-77462A6579EC}"/>
              </a:ext>
            </a:extLst>
          </p:cNvPr>
          <p:cNvSpPr/>
          <p:nvPr/>
        </p:nvSpPr>
        <p:spPr>
          <a:xfrm>
            <a:off x="-13519" y="0"/>
            <a:ext cx="12205520" cy="720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800" b="1" dirty="0">
                <a:latin typeface="맑은 고딕" panose="020B0503020000020004" pitchFamily="50" charset="-127"/>
                <a:ea typeface="맑은 고딕" panose="020B0503020000020004" pitchFamily="50" charset="-127"/>
              </a:rPr>
              <a:t>인터뷰 진행 및 분석</a:t>
            </a:r>
          </a:p>
        </p:txBody>
      </p:sp>
      <p:sp>
        <p:nvSpPr>
          <p:cNvPr id="16" name="TextBox 15">
            <a:extLst>
              <a:ext uri="{FF2B5EF4-FFF2-40B4-BE49-F238E27FC236}">
                <a16:creationId xmlns:a16="http://schemas.microsoft.com/office/drawing/2014/main" id="{9B254E27-5117-474B-B985-D17393AF110A}"/>
              </a:ext>
            </a:extLst>
          </p:cNvPr>
          <p:cNvSpPr txBox="1"/>
          <p:nvPr/>
        </p:nvSpPr>
        <p:spPr>
          <a:xfrm>
            <a:off x="929645" y="663002"/>
            <a:ext cx="4420495" cy="1107996"/>
          </a:xfrm>
          <a:prstGeom prst="rect">
            <a:avLst/>
          </a:prstGeom>
          <a:noFill/>
        </p:spPr>
        <p:txBody>
          <a:bodyPr wrap="square" rtlCol="0">
            <a:spAutoFit/>
          </a:bodyPr>
          <a:lstStyle/>
          <a:p>
            <a:r>
              <a:rPr lang="en-US" altLang="ko-KR" sz="6600" b="1" dirty="0">
                <a:solidFill>
                  <a:schemeClr val="bg1"/>
                </a:solidFill>
                <a:latin typeface="맑은 고딕" panose="020B0503020000020004" pitchFamily="50" charset="-127"/>
                <a:ea typeface="맑은 고딕" panose="020B0503020000020004" pitchFamily="50" charset="-127"/>
              </a:rPr>
              <a:t>Using</a:t>
            </a:r>
            <a:r>
              <a:rPr lang="en-US" altLang="ko-KR" sz="6600" b="1" dirty="0">
                <a:solidFill>
                  <a:srgbClr val="FFFF00"/>
                </a:solidFill>
                <a:latin typeface="맑은 고딕" panose="020B0503020000020004" pitchFamily="50" charset="-127"/>
                <a:ea typeface="맑은 고딕" panose="020B0503020000020004" pitchFamily="50" charset="-127"/>
              </a:rPr>
              <a:t> S</a:t>
            </a:r>
            <a:r>
              <a:rPr lang="en-US" altLang="ko-KR" sz="6600" b="1" dirty="0">
                <a:solidFill>
                  <a:schemeClr val="bg1"/>
                </a:solidFill>
                <a:latin typeface="맑은 고딕" panose="020B0503020000020004" pitchFamily="50" charset="-127"/>
                <a:ea typeface="맑은 고딕" panose="020B0503020000020004" pitchFamily="50" charset="-127"/>
              </a:rPr>
              <a:t>N</a:t>
            </a:r>
            <a:r>
              <a:rPr lang="en-US" altLang="ko-KR" sz="6600" b="1" dirty="0">
                <a:solidFill>
                  <a:srgbClr val="FFFF00"/>
                </a:solidFill>
                <a:latin typeface="맑은 고딕" panose="020B0503020000020004" pitchFamily="50" charset="-127"/>
                <a:ea typeface="맑은 고딕" panose="020B0503020000020004" pitchFamily="50" charset="-127"/>
              </a:rPr>
              <a:t>S</a:t>
            </a:r>
            <a:endParaRPr lang="ko-KR" altLang="en-US" sz="6600" b="1" dirty="0">
              <a:solidFill>
                <a:srgbClr val="FFFF00"/>
              </a:solidFill>
              <a:latin typeface="맑은 고딕" panose="020B0503020000020004" pitchFamily="50" charset="-127"/>
              <a:ea typeface="맑은 고딕" panose="020B0503020000020004" pitchFamily="50" charset="-127"/>
            </a:endParaRPr>
          </a:p>
        </p:txBody>
      </p:sp>
      <p:grpSp>
        <p:nvGrpSpPr>
          <p:cNvPr id="2" name="그룹 1"/>
          <p:cNvGrpSpPr/>
          <p:nvPr/>
        </p:nvGrpSpPr>
        <p:grpSpPr>
          <a:xfrm>
            <a:off x="929645" y="1794812"/>
            <a:ext cx="4597200" cy="4723784"/>
            <a:chOff x="575169" y="1890111"/>
            <a:chExt cx="3196008" cy="4038935"/>
          </a:xfrm>
        </p:grpSpPr>
        <p:grpSp>
          <p:nvGrpSpPr>
            <p:cNvPr id="7" name="그룹 6">
              <a:extLst>
                <a:ext uri="{FF2B5EF4-FFF2-40B4-BE49-F238E27FC236}">
                  <a16:creationId xmlns:a16="http://schemas.microsoft.com/office/drawing/2014/main" id="{C4A2FE17-8A9A-4DE5-AC9F-DBE6CAC0252A}"/>
                </a:ext>
              </a:extLst>
            </p:cNvPr>
            <p:cNvGrpSpPr/>
            <p:nvPr/>
          </p:nvGrpSpPr>
          <p:grpSpPr>
            <a:xfrm>
              <a:off x="575169" y="1890111"/>
              <a:ext cx="1441332" cy="4038935"/>
              <a:chOff x="1383280" y="1150955"/>
              <a:chExt cx="2872530" cy="5058482"/>
            </a:xfrm>
          </p:grpSpPr>
          <p:pic>
            <p:nvPicPr>
              <p:cNvPr id="13" name="그림 12">
                <a:extLst>
                  <a:ext uri="{FF2B5EF4-FFF2-40B4-BE49-F238E27FC236}">
                    <a16:creationId xmlns:a16="http://schemas.microsoft.com/office/drawing/2014/main" id="{D76395B6-0FAE-407F-9754-FFBA3A3F5AC5}"/>
                  </a:ext>
                </a:extLst>
              </p:cNvPr>
              <p:cNvPicPr>
                <a:picLocks noChangeAspect="1"/>
              </p:cNvPicPr>
              <p:nvPr/>
            </p:nvPicPr>
            <p:blipFill>
              <a:blip r:embed="rId3"/>
              <a:srcRect l="1958"/>
              <a:stretch>
                <a:fillRect/>
              </a:stretch>
            </p:blipFill>
            <p:spPr>
              <a:xfrm>
                <a:off x="1383280" y="1150955"/>
                <a:ext cx="2872530" cy="2228060"/>
              </a:xfrm>
              <a:custGeom>
                <a:avLst/>
                <a:gdLst>
                  <a:gd name="connsiteX0" fmla="*/ 0 w 3446392"/>
                  <a:gd name="connsiteY0" fmla="*/ 0 h 2695951"/>
                  <a:gd name="connsiteX1" fmla="*/ 3446392 w 3446392"/>
                  <a:gd name="connsiteY1" fmla="*/ 0 h 2695951"/>
                  <a:gd name="connsiteX2" fmla="*/ 3446392 w 3446392"/>
                  <a:gd name="connsiteY2" fmla="*/ 2695951 h 2695951"/>
                  <a:gd name="connsiteX3" fmla="*/ 0 w 3446392"/>
                  <a:gd name="connsiteY3" fmla="*/ 2695951 h 2695951"/>
                </a:gdLst>
                <a:ahLst/>
                <a:cxnLst>
                  <a:cxn ang="0">
                    <a:pos x="connsiteX0" y="connsiteY0"/>
                  </a:cxn>
                  <a:cxn ang="0">
                    <a:pos x="connsiteX1" y="connsiteY1"/>
                  </a:cxn>
                  <a:cxn ang="0">
                    <a:pos x="connsiteX2" y="connsiteY2"/>
                  </a:cxn>
                  <a:cxn ang="0">
                    <a:pos x="connsiteX3" y="connsiteY3"/>
                  </a:cxn>
                </a:cxnLst>
                <a:rect l="l" t="t" r="r" b="b"/>
                <a:pathLst>
                  <a:path w="3446392" h="2695951">
                    <a:moveTo>
                      <a:pt x="0" y="0"/>
                    </a:moveTo>
                    <a:lnTo>
                      <a:pt x="3446392" y="0"/>
                    </a:lnTo>
                    <a:lnTo>
                      <a:pt x="3446392" y="2695951"/>
                    </a:lnTo>
                    <a:lnTo>
                      <a:pt x="0" y="2695951"/>
                    </a:lnTo>
                    <a:close/>
                  </a:path>
                </a:pathLst>
              </a:custGeom>
            </p:spPr>
          </p:pic>
          <p:pic>
            <p:nvPicPr>
              <p:cNvPr id="15" name="그림 14">
                <a:extLst>
                  <a:ext uri="{FF2B5EF4-FFF2-40B4-BE49-F238E27FC236}">
                    <a16:creationId xmlns:a16="http://schemas.microsoft.com/office/drawing/2014/main" id="{CCD3850E-34CA-4B4E-8D2C-1EC07EF909EB}"/>
                  </a:ext>
                </a:extLst>
              </p:cNvPr>
              <p:cNvPicPr>
                <a:picLocks noChangeAspect="1"/>
              </p:cNvPicPr>
              <p:nvPr/>
            </p:nvPicPr>
            <p:blipFill>
              <a:blip r:embed="rId4"/>
              <a:srcRect r="854"/>
              <a:stretch>
                <a:fillRect/>
              </a:stretch>
            </p:blipFill>
            <p:spPr>
              <a:xfrm>
                <a:off x="1383280" y="3404516"/>
                <a:ext cx="2872530" cy="2804921"/>
              </a:xfrm>
              <a:custGeom>
                <a:avLst/>
                <a:gdLst>
                  <a:gd name="connsiteX0" fmla="*/ 0 w 3475762"/>
                  <a:gd name="connsiteY0" fmla="*/ 0 h 4182059"/>
                  <a:gd name="connsiteX1" fmla="*/ 3475762 w 3475762"/>
                  <a:gd name="connsiteY1" fmla="*/ 0 h 4182059"/>
                  <a:gd name="connsiteX2" fmla="*/ 3475762 w 3475762"/>
                  <a:gd name="connsiteY2" fmla="*/ 4182059 h 4182059"/>
                  <a:gd name="connsiteX3" fmla="*/ 0 w 3475762"/>
                  <a:gd name="connsiteY3" fmla="*/ 4182059 h 4182059"/>
                </a:gdLst>
                <a:ahLst/>
                <a:cxnLst>
                  <a:cxn ang="0">
                    <a:pos x="connsiteX0" y="connsiteY0"/>
                  </a:cxn>
                  <a:cxn ang="0">
                    <a:pos x="connsiteX1" y="connsiteY1"/>
                  </a:cxn>
                  <a:cxn ang="0">
                    <a:pos x="connsiteX2" y="connsiteY2"/>
                  </a:cxn>
                  <a:cxn ang="0">
                    <a:pos x="connsiteX3" y="connsiteY3"/>
                  </a:cxn>
                </a:cxnLst>
                <a:rect l="l" t="t" r="r" b="b"/>
                <a:pathLst>
                  <a:path w="3475762" h="4182059">
                    <a:moveTo>
                      <a:pt x="0" y="0"/>
                    </a:moveTo>
                    <a:lnTo>
                      <a:pt x="3475762" y="0"/>
                    </a:lnTo>
                    <a:lnTo>
                      <a:pt x="3475762" y="4182059"/>
                    </a:lnTo>
                    <a:lnTo>
                      <a:pt x="0" y="4182059"/>
                    </a:lnTo>
                    <a:close/>
                  </a:path>
                </a:pathLst>
              </a:custGeom>
            </p:spPr>
          </p:pic>
        </p:grpSp>
        <p:pic>
          <p:nvPicPr>
            <p:cNvPr id="25" name="그림 24">
              <a:extLst>
                <a:ext uri="{FF2B5EF4-FFF2-40B4-BE49-F238E27FC236}">
                  <a16:creationId xmlns:a16="http://schemas.microsoft.com/office/drawing/2014/main" id="{83CC6B3D-6924-404B-8C62-B7AE53A5A09E}"/>
                </a:ext>
              </a:extLst>
            </p:cNvPr>
            <p:cNvPicPr>
              <a:picLocks noChangeAspect="1"/>
            </p:cNvPicPr>
            <p:nvPr/>
          </p:nvPicPr>
          <p:blipFill>
            <a:blip r:embed="rId5"/>
            <a:srcRect l="1276"/>
            <a:stretch>
              <a:fillRect/>
            </a:stretch>
          </p:blipFill>
          <p:spPr>
            <a:xfrm>
              <a:off x="2041901" y="1890111"/>
              <a:ext cx="1729276" cy="4038934"/>
            </a:xfrm>
            <a:custGeom>
              <a:avLst/>
              <a:gdLst>
                <a:gd name="connsiteX0" fmla="*/ 0 w 3018927"/>
                <a:gd name="connsiteY0" fmla="*/ 0 h 5058481"/>
                <a:gd name="connsiteX1" fmla="*/ 3018927 w 3018927"/>
                <a:gd name="connsiteY1" fmla="*/ 0 h 5058481"/>
                <a:gd name="connsiteX2" fmla="*/ 3018927 w 3018927"/>
                <a:gd name="connsiteY2" fmla="*/ 5058481 h 5058481"/>
                <a:gd name="connsiteX3" fmla="*/ 0 w 3018927"/>
                <a:gd name="connsiteY3" fmla="*/ 5058481 h 5058481"/>
              </a:gdLst>
              <a:ahLst/>
              <a:cxnLst>
                <a:cxn ang="0">
                  <a:pos x="connsiteX0" y="connsiteY0"/>
                </a:cxn>
                <a:cxn ang="0">
                  <a:pos x="connsiteX1" y="connsiteY1"/>
                </a:cxn>
                <a:cxn ang="0">
                  <a:pos x="connsiteX2" y="connsiteY2"/>
                </a:cxn>
                <a:cxn ang="0">
                  <a:pos x="connsiteX3" y="connsiteY3"/>
                </a:cxn>
              </a:cxnLst>
              <a:rect l="l" t="t" r="r" b="b"/>
              <a:pathLst>
                <a:path w="3018927" h="5058481">
                  <a:moveTo>
                    <a:pt x="0" y="0"/>
                  </a:moveTo>
                  <a:lnTo>
                    <a:pt x="3018927" y="0"/>
                  </a:lnTo>
                  <a:lnTo>
                    <a:pt x="3018927" y="5058481"/>
                  </a:lnTo>
                  <a:lnTo>
                    <a:pt x="0" y="5058481"/>
                  </a:lnTo>
                  <a:close/>
                </a:path>
              </a:pathLst>
            </a:custGeom>
          </p:spPr>
        </p:pic>
      </p:grpSp>
      <p:sp>
        <p:nvSpPr>
          <p:cNvPr id="4" name="이등변 삼각형 3">
            <a:extLst>
              <a:ext uri="{FF2B5EF4-FFF2-40B4-BE49-F238E27FC236}">
                <a16:creationId xmlns:a16="http://schemas.microsoft.com/office/drawing/2014/main" id="{D91C5D04-EA05-4329-A4D8-E066773A04C8}"/>
              </a:ext>
            </a:extLst>
          </p:cNvPr>
          <p:cNvSpPr/>
          <p:nvPr/>
        </p:nvSpPr>
        <p:spPr>
          <a:xfrm rot="5400000">
            <a:off x="5710623" y="3444187"/>
            <a:ext cx="770752" cy="664441"/>
          </a:xfrm>
          <a:prstGeom prst="triangl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4" name="그림 13">
            <a:extLst>
              <a:ext uri="{FF2B5EF4-FFF2-40B4-BE49-F238E27FC236}">
                <a16:creationId xmlns:a16="http://schemas.microsoft.com/office/drawing/2014/main" id="{A22469F0-6380-4D3E-B9D6-CC30ED6A98A0}"/>
              </a:ext>
            </a:extLst>
          </p:cNvPr>
          <p:cNvPicPr>
            <a:picLocks noChangeAspect="1"/>
          </p:cNvPicPr>
          <p:nvPr/>
        </p:nvPicPr>
        <p:blipFill>
          <a:blip r:embed="rId6"/>
          <a:stretch>
            <a:fillRect/>
          </a:stretch>
        </p:blipFill>
        <p:spPr>
          <a:xfrm>
            <a:off x="6665155" y="1493520"/>
            <a:ext cx="4830764" cy="5025075"/>
          </a:xfrm>
          <a:prstGeom prst="rect">
            <a:avLst/>
          </a:prstGeom>
        </p:spPr>
      </p:pic>
    </p:spTree>
    <p:extLst>
      <p:ext uri="{BB962C8B-B14F-4D97-AF65-F5344CB8AC3E}">
        <p14:creationId xmlns:p14="http://schemas.microsoft.com/office/powerpoint/2010/main" val="129235839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7" name="TextBox 6">
            <a:extLst>
              <a:ext uri="{FF2B5EF4-FFF2-40B4-BE49-F238E27FC236}">
                <a16:creationId xmlns:a16="http://schemas.microsoft.com/office/drawing/2014/main" id="{B1A6D0E8-7BBE-4E4B-889D-1A6ACC5CEAA2}"/>
              </a:ext>
            </a:extLst>
          </p:cNvPr>
          <p:cNvSpPr txBox="1"/>
          <p:nvPr/>
        </p:nvSpPr>
        <p:spPr>
          <a:xfrm>
            <a:off x="6096000" y="2351782"/>
            <a:ext cx="5034116" cy="2154436"/>
          </a:xfrm>
          <a:prstGeom prst="rect">
            <a:avLst/>
          </a:prstGeom>
          <a:noFill/>
        </p:spPr>
        <p:txBody>
          <a:bodyPr wrap="square" rtlCol="0">
            <a:spAutoFit/>
          </a:bodyPr>
          <a:lstStyle/>
          <a:p>
            <a:r>
              <a:rPr lang="en-US" altLang="ko-KR" sz="8000" b="1" dirty="0">
                <a:solidFill>
                  <a:schemeClr val="bg1"/>
                </a:solidFill>
                <a:latin typeface="맑은 고딕" panose="020B0503020000020004" pitchFamily="50" charset="-127"/>
                <a:ea typeface="맑은 고딕" panose="020B0503020000020004" pitchFamily="50" charset="-127"/>
              </a:rPr>
              <a:t>Solution</a:t>
            </a:r>
          </a:p>
          <a:p>
            <a:endParaRPr lang="en-US" altLang="ko-KR" sz="1800" dirty="0">
              <a:solidFill>
                <a:schemeClr val="bg1"/>
              </a:solidFill>
              <a:latin typeface="맑은 고딕" panose="020B0503020000020004" pitchFamily="50" charset="-127"/>
              <a:ea typeface="맑은 고딕" panose="020B0503020000020004" pitchFamily="50" charset="-127"/>
            </a:endParaRP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Solutions : Check List</a:t>
            </a:r>
          </a:p>
          <a:p>
            <a:r>
              <a:rPr lang="ko-KR" altLang="en-US" sz="1800" dirty="0">
                <a:solidFill>
                  <a:schemeClr val="bg1"/>
                </a:solidFill>
                <a:latin typeface="맑은 고딕" panose="020B0503020000020004" pitchFamily="50" charset="-127"/>
                <a:ea typeface="맑은 고딕" panose="020B0503020000020004" pitchFamily="50" charset="-127"/>
              </a:rPr>
              <a:t>●</a:t>
            </a:r>
            <a:r>
              <a:rPr lang="en-US" altLang="ko-KR" sz="1800" dirty="0">
                <a:solidFill>
                  <a:schemeClr val="bg1"/>
                </a:solidFill>
                <a:latin typeface="맑은 고딕" panose="020B0503020000020004" pitchFamily="50" charset="-127"/>
                <a:ea typeface="맑은 고딕" panose="020B0503020000020004" pitchFamily="50" charset="-127"/>
              </a:rPr>
              <a:t> Solution </a:t>
            </a:r>
            <a:r>
              <a:rPr lang="ko-KR" altLang="en-US" sz="1800" dirty="0">
                <a:solidFill>
                  <a:schemeClr val="bg1"/>
                </a:solidFill>
                <a:latin typeface="맑은 고딕" panose="020B0503020000020004" pitchFamily="50" charset="-127"/>
                <a:ea typeface="맑은 고딕" panose="020B0503020000020004" pitchFamily="50" charset="-127"/>
              </a:rPr>
              <a:t>진행</a:t>
            </a:r>
          </a:p>
        </p:txBody>
      </p:sp>
      <p:pic>
        <p:nvPicPr>
          <p:cNvPr id="2050" name="Picture 2" descr="에퀴닉스, 베어메탈 클라우드 서비스 출시…상호연결 서비스와 통합 - ITWorld Korea">
            <a:extLst>
              <a:ext uri="{FF2B5EF4-FFF2-40B4-BE49-F238E27FC236}">
                <a16:creationId xmlns:a16="http://schemas.microsoft.com/office/drawing/2014/main" id="{C1B1EA50-7CBD-4F6B-8187-0F2A00CD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0248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661CC14D-88F2-4632-86D1-7BC9F990368C}"/>
              </a:ext>
            </a:extLst>
          </p:cNvPr>
          <p:cNvGrpSpPr/>
          <p:nvPr/>
        </p:nvGrpSpPr>
        <p:grpSpPr>
          <a:xfrm>
            <a:off x="3751580" y="2351782"/>
            <a:ext cx="1701800" cy="1793498"/>
            <a:chOff x="3693160" y="2351782"/>
            <a:chExt cx="1513840" cy="1534160"/>
          </a:xfrm>
        </p:grpSpPr>
        <p:grpSp>
          <p:nvGrpSpPr>
            <p:cNvPr id="4" name="그룹 3">
              <a:extLst>
                <a:ext uri="{FF2B5EF4-FFF2-40B4-BE49-F238E27FC236}">
                  <a16:creationId xmlns:a16="http://schemas.microsoft.com/office/drawing/2014/main" id="{F9053813-D410-4AE2-9E51-0BF4EE8B7359}"/>
                </a:ext>
              </a:extLst>
            </p:cNvPr>
            <p:cNvGrpSpPr/>
            <p:nvPr/>
          </p:nvGrpSpPr>
          <p:grpSpPr>
            <a:xfrm>
              <a:off x="3693160" y="2351782"/>
              <a:ext cx="1513840" cy="1534160"/>
              <a:chOff x="3611880" y="2047240"/>
              <a:chExt cx="1513840" cy="1534160"/>
            </a:xfrm>
          </p:grpSpPr>
          <p:sp>
            <p:nvSpPr>
              <p:cNvPr id="3" name="직사각형 2">
                <a:extLst>
                  <a:ext uri="{FF2B5EF4-FFF2-40B4-BE49-F238E27FC236}">
                    <a16:creationId xmlns:a16="http://schemas.microsoft.com/office/drawing/2014/main" id="{B6A98793-C302-4F81-B613-C2F33CA8396B}"/>
                  </a:ext>
                </a:extLst>
              </p:cNvPr>
              <p:cNvSpPr/>
              <p:nvPr/>
            </p:nvSpPr>
            <p:spPr>
              <a:xfrm>
                <a:off x="3611880" y="2047240"/>
                <a:ext cx="1361440" cy="1381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8" name="직사각형 7">
                <a:extLst>
                  <a:ext uri="{FF2B5EF4-FFF2-40B4-BE49-F238E27FC236}">
                    <a16:creationId xmlns:a16="http://schemas.microsoft.com/office/drawing/2014/main" id="{63B50AE7-61CA-41F0-8B58-5E153D9871B3}"/>
                  </a:ext>
                </a:extLst>
              </p:cNvPr>
              <p:cNvSpPr/>
              <p:nvPr/>
            </p:nvSpPr>
            <p:spPr>
              <a:xfrm>
                <a:off x="3764280" y="2199640"/>
                <a:ext cx="1361440" cy="138176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
          <p:nvSpPr>
            <p:cNvPr id="5" name="TextBox 4">
              <a:extLst>
                <a:ext uri="{FF2B5EF4-FFF2-40B4-BE49-F238E27FC236}">
                  <a16:creationId xmlns:a16="http://schemas.microsoft.com/office/drawing/2014/main" id="{8128F27F-A584-466A-A154-019461B15324}"/>
                </a:ext>
              </a:extLst>
            </p:cNvPr>
            <p:cNvSpPr txBox="1"/>
            <p:nvPr/>
          </p:nvSpPr>
          <p:spPr>
            <a:xfrm>
              <a:off x="3949561" y="2733397"/>
              <a:ext cx="1051560" cy="789817"/>
            </a:xfrm>
            <a:prstGeom prst="rect">
              <a:avLst/>
            </a:prstGeom>
            <a:noFill/>
          </p:spPr>
          <p:txBody>
            <a:bodyPr wrap="square" rtlCol="0">
              <a:spAutoFit/>
            </a:bodyPr>
            <a:lstStyle/>
            <a:p>
              <a:pPr algn="ctr"/>
              <a:r>
                <a:rPr lang="en-US" altLang="ko-KR" sz="5400" b="1" dirty="0">
                  <a:latin typeface="맑은 고딕" panose="020B0503020000020004" pitchFamily="50" charset="-127"/>
                  <a:ea typeface="맑은 고딕" panose="020B0503020000020004" pitchFamily="50" charset="-127"/>
                </a:rPr>
                <a:t>03</a:t>
              </a:r>
              <a:endParaRPr lang="ko-KR" altLang="en-US" sz="5400" b="1"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04235115"/>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Microsoft GothicNeo"/>
        <a:ea typeface=""/>
        <a:cs typeface=""/>
      </a:majorFont>
      <a:minorFont>
        <a:latin typeface="Microsoft GothicNe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4866</TotalTime>
  <Words>1446</Words>
  <Application>Microsoft Office PowerPoint</Application>
  <PresentationFormat>와이드스크린</PresentationFormat>
  <Paragraphs>263</Paragraphs>
  <Slides>26</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26</vt:i4>
      </vt:variant>
    </vt:vector>
  </HeadingPairs>
  <TitlesOfParts>
    <vt:vector size="32" baseType="lpstr">
      <vt:lpstr>Amazon Ember</vt:lpstr>
      <vt:lpstr>Microsoft GothicNeo</vt:lpstr>
      <vt:lpstr>맑은 고딕</vt:lpstr>
      <vt:lpstr>Arial</vt:lpstr>
      <vt:lpstr>Broadway</vt:lpstr>
      <vt:lpstr>RegattaVTI</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KG SPORTS Migration Cloud Service</dc:title>
  <dc:creator>윤태수</dc:creator>
  <cp:lastModifiedBy>윤태수</cp:lastModifiedBy>
  <cp:revision>77</cp:revision>
  <dcterms:created xsi:type="dcterms:W3CDTF">2022-03-24T03:49:09Z</dcterms:created>
  <dcterms:modified xsi:type="dcterms:W3CDTF">2022-04-05T12:53:20Z</dcterms:modified>
</cp:coreProperties>
</file>